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 id="2147483672" r:id="rId3"/>
  </p:sldMasterIdLst>
  <p:notesMasterIdLst>
    <p:notesMasterId r:id="rId13"/>
  </p:notesMasterIdLst>
  <p:sldIdLst>
    <p:sldId id="256" r:id="rId4"/>
    <p:sldId id="257" r:id="rId5"/>
    <p:sldId id="263" r:id="rId6"/>
    <p:sldId id="264" r:id="rId7"/>
    <p:sldId id="260" r:id="rId8"/>
    <p:sldId id="261" r:id="rId9"/>
    <p:sldId id="262" r:id="rId10"/>
    <p:sldId id="275" r:id="rId11"/>
    <p:sldId id="27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userDrawn="1">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78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67B3B5-4B97-4FDF-A7CB-5AA8D4FE6C8D}">
  <a:tblStyle styleId="{9867B3B5-4B97-4FDF-A7CB-5AA8D4FE6C8D}"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44" autoAdjust="0"/>
  </p:normalViewPr>
  <p:slideViewPr>
    <p:cSldViewPr snapToGrid="0">
      <p:cViewPr varScale="1">
        <p:scale>
          <a:sx n="125" d="100"/>
          <a:sy n="125" d="100"/>
        </p:scale>
        <p:origin x="1194" y="90"/>
      </p:cViewPr>
      <p:guideLst>
        <p:guide orient="horz" pos="1643"/>
        <p:guide pos="2880"/>
      </p:guideLst>
    </p:cSldViewPr>
  </p:slideViewPr>
  <p:notesTextViewPr>
    <p:cViewPr>
      <p:scale>
        <a:sx n="1" d="1"/>
        <a:sy n="1" d="1"/>
      </p:scale>
      <p:origin x="0" y="0"/>
    </p:cViewPr>
  </p:notesTextViewPr>
  <p:notesViewPr>
    <p:cSldViewPr snapToGrid="0" showGuides="1">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eb39acd30a_33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sz="1800" dirty="0">
                <a:solidFill>
                  <a:srgbClr val="0F0F0F"/>
                </a:solidFill>
                <a:highlight>
                  <a:schemeClr val="lt1"/>
                </a:highlight>
              </a:rPr>
              <a:t>Hello everybody, today we are presenting our second presentation on our project, </a:t>
            </a:r>
            <a:r>
              <a:rPr lang="de" sz="1800" b="1" dirty="0">
                <a:solidFill>
                  <a:srgbClr val="0F0F0F"/>
                </a:solidFill>
                <a:highlight>
                  <a:schemeClr val="lt1"/>
                </a:highlight>
              </a:rPr>
              <a:t>’An Application of Large Language Models and Generative Agents to compare quality and quantity learning processes and performance'</a:t>
            </a:r>
            <a:r>
              <a:rPr lang="de" sz="1800" dirty="0">
                <a:solidFill>
                  <a:srgbClr val="0F0F0F"/>
                </a:solidFill>
                <a:highlight>
                  <a:schemeClr val="lt1"/>
                </a:highlight>
              </a:rPr>
              <a:t> </a:t>
            </a:r>
            <a:endParaRPr sz="1800" dirty="0"/>
          </a:p>
        </p:txBody>
      </p:sp>
      <p:sp>
        <p:nvSpPr>
          <p:cNvPr id="127" name="Google Shape;127;g1eb39acd30a_3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eb39acd30a_33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sz="1800" dirty="0">
                <a:solidFill>
                  <a:srgbClr val="0F0F0F"/>
                </a:solidFill>
                <a:highlight>
                  <a:srgbClr val="FFFFFF"/>
                </a:highlight>
              </a:rPr>
              <a:t>First, I‘ll give you a short recap on our problem statement and use case. Then Siar will give you a short presentation of our progress so far, as well as our decisions along the way. Afterwards I will give an outlook with our roadmap and briefly outline our next steps.</a:t>
            </a:r>
            <a:endParaRPr sz="1800" dirty="0"/>
          </a:p>
        </p:txBody>
      </p:sp>
      <p:sp>
        <p:nvSpPr>
          <p:cNvPr id="135" name="Google Shape;135;g1eb39acd30a_33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eb39acce2e_0_2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de" sz="1800" dirty="0">
                <a:solidFill>
                  <a:srgbClr val="0F0F0F"/>
                </a:solidFill>
                <a:highlight>
                  <a:srgbClr val="FFFFFF"/>
                </a:highlight>
                <a:latin typeface="+mn-lt"/>
                <a:ea typeface="Roboto"/>
                <a:cs typeface="Roboto"/>
                <a:sym typeface="Roboto"/>
              </a:rPr>
              <a:t>Our problem statement was structured around one central question - if we can only focus on one, should  quality or quantity be of more importance. Our hope was to identify which approach would be more beneficial or effective for, for example, a student studing for an exam. </a:t>
            </a:r>
            <a:endParaRPr sz="1800" dirty="0">
              <a:latin typeface="+mn-lt"/>
            </a:endParaRPr>
          </a:p>
        </p:txBody>
      </p:sp>
      <p:sp>
        <p:nvSpPr>
          <p:cNvPr id="263" name="Google Shape;263;g1eb39acce2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99aac18796_4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299aac18796_43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de" sz="1800" dirty="0">
                <a:solidFill>
                  <a:srgbClr val="000000"/>
                </a:solidFill>
                <a:latin typeface="+mn-lt"/>
                <a:ea typeface="Arial"/>
                <a:cs typeface="Arial"/>
                <a:sym typeface="Arial"/>
              </a:rPr>
              <a:t>To do this we </a:t>
            </a:r>
            <a:r>
              <a:rPr lang="de" sz="1800" dirty="0">
                <a:solidFill>
                  <a:srgbClr val="0F0F0F"/>
                </a:solidFill>
                <a:highlight>
                  <a:srgbClr val="FFFFFF"/>
                </a:highlight>
                <a:latin typeface="+mn-lt"/>
                <a:ea typeface="Roboto"/>
                <a:cs typeface="Roboto"/>
                <a:sym typeface="Roboto"/>
              </a:rPr>
              <a:t>have our simulated learning scenario, where we plan to</a:t>
            </a:r>
            <a:r>
              <a:rPr lang="de" sz="1800" dirty="0">
                <a:solidFill>
                  <a:srgbClr val="000000"/>
                </a:solidFill>
                <a:highlight>
                  <a:srgbClr val="FFFFFF"/>
                </a:highlight>
                <a:latin typeface="+mn-lt"/>
                <a:ea typeface="Roboto"/>
                <a:cs typeface="Arial"/>
                <a:sym typeface="Arial"/>
              </a:rPr>
              <a:t> </a:t>
            </a:r>
            <a:r>
              <a:rPr lang="de" sz="1800" dirty="0">
                <a:solidFill>
                  <a:srgbClr val="000000"/>
                </a:solidFill>
                <a:latin typeface="+mn-lt"/>
                <a:ea typeface="Arial"/>
                <a:cs typeface="Arial"/>
                <a:sym typeface="Arial"/>
              </a:rPr>
              <a:t>simulate two groups of student-agents. Group A engages in a quantitative, group B in a qualitative learning process. </a:t>
            </a:r>
          </a:p>
          <a:p>
            <a:pPr marL="0" lvl="0" indent="0" algn="l" rtl="0">
              <a:lnSpc>
                <a:spcPct val="107000"/>
              </a:lnSpc>
              <a:spcBef>
                <a:spcPts val="0"/>
              </a:spcBef>
              <a:spcAft>
                <a:spcPts val="0"/>
              </a:spcAft>
              <a:buNone/>
            </a:pPr>
            <a:endParaRPr lang="de" sz="1800" dirty="0">
              <a:solidFill>
                <a:srgbClr val="000000"/>
              </a:solidFill>
              <a:latin typeface="+mn-lt"/>
              <a:ea typeface="Arial"/>
              <a:cs typeface="Arial"/>
              <a:sym typeface="Arial"/>
            </a:endParaRPr>
          </a:p>
          <a:p>
            <a:pPr marL="0" lvl="0" indent="0" algn="l" rtl="0">
              <a:lnSpc>
                <a:spcPct val="107000"/>
              </a:lnSpc>
              <a:spcBef>
                <a:spcPts val="0"/>
              </a:spcBef>
              <a:spcAft>
                <a:spcPts val="0"/>
              </a:spcAft>
              <a:buNone/>
            </a:pPr>
            <a:r>
              <a:rPr lang="en-US" sz="1800" dirty="0">
                <a:solidFill>
                  <a:srgbClr val="000000"/>
                </a:solidFill>
                <a:latin typeface="+mn-lt"/>
                <a:ea typeface="Arial"/>
                <a:cs typeface="Arial"/>
                <a:sym typeface="Arial"/>
              </a:rPr>
              <a:t>Group A, will receive practice questions and answers. They should then ask questions to each other and </a:t>
            </a:r>
            <a:r>
              <a:rPr lang="en-US" sz="1800" noProof="0" dirty="0">
                <a:solidFill>
                  <a:srgbClr val="000000"/>
                </a:solidFill>
                <a:latin typeface="+mn-lt"/>
                <a:ea typeface="Arial"/>
                <a:cs typeface="Arial"/>
                <a:sym typeface="Arial"/>
              </a:rPr>
              <a:t>memorize</a:t>
            </a:r>
            <a:r>
              <a:rPr lang="en-US" sz="1800" dirty="0">
                <a:solidFill>
                  <a:srgbClr val="000000"/>
                </a:solidFill>
                <a:latin typeface="+mn-lt"/>
                <a:ea typeface="Arial"/>
                <a:cs typeface="Arial"/>
                <a:sym typeface="Arial"/>
              </a:rPr>
              <a:t> </a:t>
            </a:r>
            <a:r>
              <a:rPr lang="en-US" sz="1800" noProof="0" dirty="0">
                <a:solidFill>
                  <a:srgbClr val="000000"/>
                </a:solidFill>
                <a:latin typeface="+mn-lt"/>
                <a:ea typeface="Arial"/>
                <a:cs typeface="Arial"/>
                <a:sym typeface="Arial"/>
              </a:rPr>
              <a:t>them</a:t>
            </a:r>
            <a:r>
              <a:rPr lang="en-US" sz="1800" dirty="0">
                <a:solidFill>
                  <a:srgbClr val="000000"/>
                </a:solidFill>
                <a:latin typeface="+mn-lt"/>
                <a:ea typeface="Arial"/>
                <a:cs typeface="Arial"/>
                <a:sym typeface="Arial"/>
              </a:rPr>
              <a:t>.</a:t>
            </a:r>
          </a:p>
          <a:p>
            <a:pPr marL="0" lvl="0" indent="0" algn="l" rtl="0">
              <a:lnSpc>
                <a:spcPct val="107000"/>
              </a:lnSpc>
              <a:spcBef>
                <a:spcPts val="0"/>
              </a:spcBef>
              <a:spcAft>
                <a:spcPts val="0"/>
              </a:spcAft>
              <a:buNone/>
            </a:pPr>
            <a:endParaRPr lang="en-US" sz="1800" dirty="0">
              <a:latin typeface="+mn-lt"/>
              <a:ea typeface="Calibri"/>
              <a:cs typeface="Calibri"/>
              <a:sym typeface="Calibri"/>
            </a:endParaRPr>
          </a:p>
          <a:p>
            <a:pPr marL="0" lvl="0" indent="0" algn="l" rtl="0">
              <a:lnSpc>
                <a:spcPct val="107000"/>
              </a:lnSpc>
              <a:spcBef>
                <a:spcPts val="2000"/>
              </a:spcBef>
              <a:spcAft>
                <a:spcPts val="0"/>
              </a:spcAft>
              <a:buNone/>
            </a:pPr>
            <a:r>
              <a:rPr lang="en-US" sz="1800" dirty="0">
                <a:solidFill>
                  <a:srgbClr val="000000"/>
                </a:solidFill>
                <a:latin typeface="+mn-lt"/>
                <a:ea typeface="Arial"/>
                <a:cs typeface="Arial"/>
                <a:sym typeface="Arial"/>
              </a:rPr>
              <a:t>Group B, should in general research, discuss and understand the </a:t>
            </a:r>
            <a:r>
              <a:rPr lang="en-US" sz="1800" dirty="0">
                <a:latin typeface="+mn-lt"/>
              </a:rPr>
              <a:t>underlying material</a:t>
            </a:r>
            <a:r>
              <a:rPr lang="en-US" sz="1800" dirty="0">
                <a:solidFill>
                  <a:srgbClr val="000000"/>
                </a:solidFill>
                <a:latin typeface="+mn-lt"/>
                <a:ea typeface="Arial"/>
                <a:cs typeface="Arial"/>
                <a:sym typeface="Arial"/>
              </a:rPr>
              <a:t>. They will be expected to summarize texts and teach each other the given material as well as their findings.</a:t>
            </a:r>
          </a:p>
          <a:p>
            <a:pPr marL="0" lvl="0" indent="0" algn="l" rtl="0">
              <a:lnSpc>
                <a:spcPct val="107000"/>
              </a:lnSpc>
              <a:spcBef>
                <a:spcPts val="2000"/>
              </a:spcBef>
              <a:spcAft>
                <a:spcPts val="0"/>
              </a:spcAft>
              <a:buNone/>
            </a:pPr>
            <a:endParaRPr lang="en-US" sz="1800" dirty="0">
              <a:latin typeface="+mn-lt"/>
              <a:ea typeface="Calibri"/>
              <a:cs typeface="Calibri"/>
              <a:sym typeface="Calibri"/>
            </a:endParaRPr>
          </a:p>
          <a:p>
            <a:pPr marL="0" lvl="0" indent="0" algn="l" rtl="0">
              <a:lnSpc>
                <a:spcPct val="107000"/>
              </a:lnSpc>
              <a:spcBef>
                <a:spcPts val="0"/>
              </a:spcBef>
              <a:spcAft>
                <a:spcPts val="0"/>
              </a:spcAft>
              <a:buNone/>
            </a:pPr>
            <a:r>
              <a:rPr lang="de" sz="1800" dirty="0">
                <a:solidFill>
                  <a:srgbClr val="000000"/>
                </a:solidFill>
                <a:latin typeface="+mn-lt"/>
                <a:ea typeface="Arial"/>
                <a:cs typeface="Arial"/>
                <a:sym typeface="Arial"/>
              </a:rPr>
              <a:t>The goal of both groups is to take an multiple-choice history exam. We will then evaluate them by their score to answer our problem statement. We wanted the groups to have a discussion afterwards, but are pretty sure that it is not possible in the remaining time. We now have it as an optional addition in the back of our minds.</a:t>
            </a:r>
          </a:p>
          <a:p>
            <a:pPr marL="0" lvl="0" indent="0" algn="l" rtl="0">
              <a:lnSpc>
                <a:spcPct val="107000"/>
              </a:lnSpc>
              <a:spcBef>
                <a:spcPts val="0"/>
              </a:spcBef>
              <a:spcAft>
                <a:spcPts val="0"/>
              </a:spcAft>
              <a:buNone/>
            </a:pPr>
            <a:endParaRPr lang="de" sz="1800" dirty="0">
              <a:solidFill>
                <a:srgbClr val="000000"/>
              </a:solidFill>
              <a:latin typeface="+mn-lt"/>
              <a:ea typeface="Calibri"/>
              <a:cs typeface="Arial"/>
              <a:sym typeface="Arial"/>
            </a:endParaRPr>
          </a:p>
          <a:p>
            <a:pPr marL="0" lvl="0" indent="0" algn="l" rtl="0">
              <a:lnSpc>
                <a:spcPct val="107000"/>
              </a:lnSpc>
              <a:spcBef>
                <a:spcPts val="0"/>
              </a:spcBef>
              <a:spcAft>
                <a:spcPts val="0"/>
              </a:spcAft>
              <a:buNone/>
            </a:pPr>
            <a:r>
              <a:rPr lang="de" sz="1800" dirty="0">
                <a:solidFill>
                  <a:srgbClr val="000000"/>
                </a:solidFill>
                <a:latin typeface="+mn-lt"/>
                <a:ea typeface="Calibri"/>
                <a:cs typeface="Arial"/>
                <a:sym typeface="Arial"/>
              </a:rPr>
              <a:t>Siar will now show you our progress so far.</a:t>
            </a:r>
            <a:endParaRPr sz="1800" dirty="0">
              <a:latin typeface="+mn-lt"/>
              <a:ea typeface="Calibri"/>
              <a:cs typeface="Calibri"/>
              <a:sym typeface="Calibri"/>
            </a:endParaRPr>
          </a:p>
          <a:p>
            <a:pPr marL="0" lvl="0" indent="0" algn="l" rtl="0">
              <a:spcBef>
                <a:spcPts val="1200"/>
              </a:spcBef>
              <a:spcAft>
                <a:spcPts val="0"/>
              </a:spcAft>
              <a:buNone/>
            </a:pPr>
            <a:endParaRPr dirty="0"/>
          </a:p>
        </p:txBody>
      </p:sp>
      <p:sp>
        <p:nvSpPr>
          <p:cNvPr id="276" name="Google Shape;276;g299aac18796_43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de"/>
              <a:t>4</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a7d5aac98e_2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2a7d5aac98e_2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SzPts val="1100"/>
              <a:buNone/>
            </a:pPr>
            <a:endParaRPr sz="1800" dirty="0">
              <a:latin typeface="Arial"/>
              <a:ea typeface="Arial"/>
              <a:cs typeface="Arial"/>
              <a:sym typeface="Arial"/>
            </a:endParaRPr>
          </a:p>
          <a:p>
            <a:pPr marL="0" lvl="0" indent="0" algn="l" rtl="0">
              <a:lnSpc>
                <a:spcPct val="100000"/>
              </a:lnSpc>
              <a:spcBef>
                <a:spcPts val="1200"/>
              </a:spcBef>
              <a:spcAft>
                <a:spcPts val="0"/>
              </a:spcAft>
              <a:buSzPts val="1100"/>
              <a:buNone/>
            </a:pPr>
            <a:endParaRPr dirty="0"/>
          </a:p>
        </p:txBody>
      </p:sp>
      <p:sp>
        <p:nvSpPr>
          <p:cNvPr id="210" name="Google Shape;210;g2a7d5aac98e_2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de"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a7c6e3899a_1_1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800" dirty="0"/>
          </a:p>
        </p:txBody>
      </p:sp>
      <p:sp>
        <p:nvSpPr>
          <p:cNvPr id="221" name="Google Shape;221;g2a7c6e3899a_1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a7c6e3899a_1_16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800"/>
          </a:p>
        </p:txBody>
      </p:sp>
      <p:sp>
        <p:nvSpPr>
          <p:cNvPr id="231" name="Google Shape;231;g2a7c6e3899a_1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99aac18796_22_2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800" dirty="0"/>
              <a:t>Now lets look at what comes next. Our next milestone objective is to have a minimum viable product ready for the third workshop as well as having started with the required paper. After that we want to finalize our prototype, have good documentation for it and have a finished paper – all ready to be submitted on the 29th of February.</a:t>
            </a:r>
            <a:endParaRPr sz="1800" dirty="0"/>
          </a:p>
        </p:txBody>
      </p:sp>
      <p:sp>
        <p:nvSpPr>
          <p:cNvPr id="565" name="Google Shape;565;g299aac18796_22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9a31ea18a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noProof="0" dirty="0"/>
              <a:t>At the moment we have some problems with Google </a:t>
            </a:r>
            <a:r>
              <a:rPr lang="en-US" sz="1800" noProof="0" dirty="0" err="1"/>
              <a:t>colab</a:t>
            </a:r>
            <a:r>
              <a:rPr lang="en-US" sz="1800" noProof="0" dirty="0"/>
              <a:t> which we want to fix as soon as possible to keep using it for a better experience and performance. Afterwards, our next steps are to further develop, implement and refine the agents with their resources, tools and prompts. We will also implement the exam service as well as the evaluation. Along the way we try to look at our documentation and instructions for usage to keep everything up to date. While doing all this we will need to make decisions according to our progress to not lose focus. We want to prioritize a functional and useful prototype over the exact definitions of our use case and problem statement. We also want to start the paper about our project to ease the stress that will follow in the ending phase of the semester. </a:t>
            </a:r>
          </a:p>
          <a:p>
            <a:pPr marL="0" lvl="0" indent="0" algn="l" rtl="0">
              <a:spcBef>
                <a:spcPts val="0"/>
              </a:spcBef>
              <a:spcAft>
                <a:spcPts val="0"/>
              </a:spcAft>
              <a:buNone/>
            </a:pPr>
            <a:endParaRPr lang="en-US" sz="1800" noProof="0" dirty="0"/>
          </a:p>
          <a:p>
            <a:pPr marL="0" lvl="0" indent="0" algn="l" rtl="0">
              <a:spcBef>
                <a:spcPts val="0"/>
              </a:spcBef>
              <a:spcAft>
                <a:spcPts val="0"/>
              </a:spcAft>
              <a:buNone/>
            </a:pPr>
            <a:r>
              <a:rPr lang="en-US" sz="1800" noProof="0" dirty="0"/>
              <a:t>And with that I thank you for your attention. See you again in the third workshop.</a:t>
            </a:r>
          </a:p>
        </p:txBody>
      </p:sp>
      <p:sp>
        <p:nvSpPr>
          <p:cNvPr id="590" name="Google Shape;590;g29a31ea18a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1" name="Google Shape;61;p14"/>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6" name="Google Shape;66;p15"/>
          <p:cNvSpPr txBox="1">
            <a:spLocks noGrp="1"/>
          </p:cNvSpPr>
          <p:nvPr>
            <p:ph type="ftr" idx="11"/>
          </p:nvPr>
        </p:nvSpPr>
        <p:spPr>
          <a:xfrm>
            <a:off x="628650" y="4767263"/>
            <a:ext cx="6409944"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7" name="Google Shape;67;p15"/>
          <p:cNvSpPr txBox="1">
            <a:spLocks noGrp="1"/>
          </p:cNvSpPr>
          <p:nvPr>
            <p:ph type="sldNum" idx="12"/>
          </p:nvPr>
        </p:nvSpPr>
        <p:spPr>
          <a:xfrm>
            <a:off x="703859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i="0" u="none" strike="noStrike" cap="none">
                <a:solidFill>
                  <a:srgbClr val="F17829"/>
                </a:solidFill>
                <a:latin typeface="Arial"/>
                <a:ea typeface="Arial"/>
                <a:cs typeface="Arial"/>
                <a:sym typeface="Arial"/>
              </a:defRPr>
            </a:lvl1pPr>
            <a:lvl2pPr marL="0" lvl="1" indent="0" algn="r">
              <a:spcBef>
                <a:spcPts val="0"/>
              </a:spcBef>
              <a:buNone/>
              <a:defRPr sz="900" b="1" i="0" u="none" strike="noStrike" cap="none">
                <a:solidFill>
                  <a:srgbClr val="F17829"/>
                </a:solidFill>
                <a:latin typeface="Arial"/>
                <a:ea typeface="Arial"/>
                <a:cs typeface="Arial"/>
                <a:sym typeface="Arial"/>
              </a:defRPr>
            </a:lvl2pPr>
            <a:lvl3pPr marL="0" lvl="2" indent="0" algn="r">
              <a:spcBef>
                <a:spcPts val="0"/>
              </a:spcBef>
              <a:buNone/>
              <a:defRPr sz="900" b="1" i="0" u="none" strike="noStrike" cap="none">
                <a:solidFill>
                  <a:srgbClr val="F17829"/>
                </a:solidFill>
                <a:latin typeface="Arial"/>
                <a:ea typeface="Arial"/>
                <a:cs typeface="Arial"/>
                <a:sym typeface="Arial"/>
              </a:defRPr>
            </a:lvl3pPr>
            <a:lvl4pPr marL="0" lvl="3" indent="0" algn="r">
              <a:spcBef>
                <a:spcPts val="0"/>
              </a:spcBef>
              <a:buNone/>
              <a:defRPr sz="900" b="1" i="0" u="none" strike="noStrike" cap="none">
                <a:solidFill>
                  <a:srgbClr val="F17829"/>
                </a:solidFill>
                <a:latin typeface="Arial"/>
                <a:ea typeface="Arial"/>
                <a:cs typeface="Arial"/>
                <a:sym typeface="Arial"/>
              </a:defRPr>
            </a:lvl4pPr>
            <a:lvl5pPr marL="0" lvl="4" indent="0" algn="r">
              <a:spcBef>
                <a:spcPts val="0"/>
              </a:spcBef>
              <a:buNone/>
              <a:defRPr sz="900" b="1" i="0" u="none" strike="noStrike" cap="none">
                <a:solidFill>
                  <a:srgbClr val="F17829"/>
                </a:solidFill>
                <a:latin typeface="Arial"/>
                <a:ea typeface="Arial"/>
                <a:cs typeface="Arial"/>
                <a:sym typeface="Arial"/>
              </a:defRPr>
            </a:lvl5pPr>
            <a:lvl6pPr marL="0" lvl="5" indent="0" algn="r">
              <a:spcBef>
                <a:spcPts val="0"/>
              </a:spcBef>
              <a:buNone/>
              <a:defRPr sz="900" b="1" i="0" u="none" strike="noStrike" cap="none">
                <a:solidFill>
                  <a:srgbClr val="F17829"/>
                </a:solidFill>
                <a:latin typeface="Arial"/>
                <a:ea typeface="Arial"/>
                <a:cs typeface="Arial"/>
                <a:sym typeface="Arial"/>
              </a:defRPr>
            </a:lvl6pPr>
            <a:lvl7pPr marL="0" lvl="6" indent="0" algn="r">
              <a:spcBef>
                <a:spcPts val="0"/>
              </a:spcBef>
              <a:buNone/>
              <a:defRPr sz="900" b="1" i="0" u="none" strike="noStrike" cap="none">
                <a:solidFill>
                  <a:srgbClr val="F17829"/>
                </a:solidFill>
                <a:latin typeface="Arial"/>
                <a:ea typeface="Arial"/>
                <a:cs typeface="Arial"/>
                <a:sym typeface="Arial"/>
              </a:defRPr>
            </a:lvl7pPr>
            <a:lvl8pPr marL="0" lvl="7" indent="0" algn="r">
              <a:spcBef>
                <a:spcPts val="0"/>
              </a:spcBef>
              <a:buNone/>
              <a:defRPr sz="900" b="1" i="0" u="none" strike="noStrike" cap="none">
                <a:solidFill>
                  <a:srgbClr val="F17829"/>
                </a:solidFill>
                <a:latin typeface="Arial"/>
                <a:ea typeface="Arial"/>
                <a:cs typeface="Arial"/>
                <a:sym typeface="Arial"/>
              </a:defRPr>
            </a:lvl8pPr>
            <a:lvl9pPr marL="0" lvl="8" indent="0" algn="r">
              <a:spcBef>
                <a:spcPts val="0"/>
              </a:spcBef>
              <a:buNone/>
              <a:defRPr sz="900" b="1" i="0" u="none" strike="noStrike" cap="none">
                <a:solidFill>
                  <a:srgbClr val="F1782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72" name="Google Shape;72;p16"/>
          <p:cNvSpPr txBox="1">
            <a:spLocks noGrp="1"/>
          </p:cNvSpPr>
          <p:nvPr>
            <p:ph type="ftr" idx="11"/>
          </p:nvPr>
        </p:nvSpPr>
        <p:spPr>
          <a:xfrm>
            <a:off x="623887" y="4754023"/>
            <a:ext cx="6633124"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73" name="Google Shape;73;p16"/>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900" b="1">
                <a:solidFill>
                  <a:srgbClr val="F17829"/>
                </a:solidFill>
                <a:latin typeface="Arial"/>
                <a:ea typeface="Arial"/>
                <a:cs typeface="Arial"/>
                <a:sym typeface="Arial"/>
              </a:defRPr>
            </a:lvl1pPr>
            <a:lvl2pPr marL="0" lvl="1" indent="0" algn="r">
              <a:spcBef>
                <a:spcPts val="0"/>
              </a:spcBef>
              <a:buNone/>
              <a:defRPr sz="900" b="1">
                <a:solidFill>
                  <a:srgbClr val="F17829"/>
                </a:solidFill>
                <a:latin typeface="Arial"/>
                <a:ea typeface="Arial"/>
                <a:cs typeface="Arial"/>
                <a:sym typeface="Arial"/>
              </a:defRPr>
            </a:lvl2pPr>
            <a:lvl3pPr marL="0" lvl="2" indent="0" algn="r">
              <a:spcBef>
                <a:spcPts val="0"/>
              </a:spcBef>
              <a:buNone/>
              <a:defRPr sz="900" b="1">
                <a:solidFill>
                  <a:srgbClr val="F17829"/>
                </a:solidFill>
                <a:latin typeface="Arial"/>
                <a:ea typeface="Arial"/>
                <a:cs typeface="Arial"/>
                <a:sym typeface="Arial"/>
              </a:defRPr>
            </a:lvl3pPr>
            <a:lvl4pPr marL="0" lvl="3" indent="0" algn="r">
              <a:spcBef>
                <a:spcPts val="0"/>
              </a:spcBef>
              <a:buNone/>
              <a:defRPr sz="900" b="1">
                <a:solidFill>
                  <a:srgbClr val="F17829"/>
                </a:solidFill>
                <a:latin typeface="Arial"/>
                <a:ea typeface="Arial"/>
                <a:cs typeface="Arial"/>
                <a:sym typeface="Arial"/>
              </a:defRPr>
            </a:lvl4pPr>
            <a:lvl5pPr marL="0" lvl="4" indent="0" algn="r">
              <a:spcBef>
                <a:spcPts val="0"/>
              </a:spcBef>
              <a:buNone/>
              <a:defRPr sz="900" b="1">
                <a:solidFill>
                  <a:srgbClr val="F17829"/>
                </a:solidFill>
                <a:latin typeface="Arial"/>
                <a:ea typeface="Arial"/>
                <a:cs typeface="Arial"/>
                <a:sym typeface="Arial"/>
              </a:defRPr>
            </a:lvl5pPr>
            <a:lvl6pPr marL="0" lvl="5" indent="0" algn="r">
              <a:spcBef>
                <a:spcPts val="0"/>
              </a:spcBef>
              <a:buNone/>
              <a:defRPr sz="900" b="1">
                <a:solidFill>
                  <a:srgbClr val="F17829"/>
                </a:solidFill>
                <a:latin typeface="Arial"/>
                <a:ea typeface="Arial"/>
                <a:cs typeface="Arial"/>
                <a:sym typeface="Arial"/>
              </a:defRPr>
            </a:lvl6pPr>
            <a:lvl7pPr marL="0" lvl="6" indent="0" algn="r">
              <a:spcBef>
                <a:spcPts val="0"/>
              </a:spcBef>
              <a:buNone/>
              <a:defRPr sz="900" b="1">
                <a:solidFill>
                  <a:srgbClr val="F17829"/>
                </a:solidFill>
                <a:latin typeface="Arial"/>
                <a:ea typeface="Arial"/>
                <a:cs typeface="Arial"/>
                <a:sym typeface="Arial"/>
              </a:defRPr>
            </a:lvl7pPr>
            <a:lvl8pPr marL="0" lvl="7" indent="0" algn="r">
              <a:spcBef>
                <a:spcPts val="0"/>
              </a:spcBef>
              <a:buNone/>
              <a:defRPr sz="900" b="1">
                <a:solidFill>
                  <a:srgbClr val="F17829"/>
                </a:solidFill>
                <a:latin typeface="Arial"/>
                <a:ea typeface="Arial"/>
                <a:cs typeface="Arial"/>
                <a:sym typeface="Arial"/>
              </a:defRPr>
            </a:lvl8pPr>
            <a:lvl9pPr marL="0" lvl="8" indent="0" algn="r">
              <a:spcBef>
                <a:spcPts val="0"/>
              </a:spcBef>
              <a:buNone/>
              <a:defRPr sz="900" b="1">
                <a:solidFill>
                  <a:srgbClr val="F1782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80" name="Google Shape;80;p17"/>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89" name="Google Shape;89;p18"/>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94" name="Google Shape;94;p19"/>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98" name="Google Shape;98;p20"/>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05" name="Google Shape;105;p21"/>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12" name="Google Shape;112;p22"/>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18" name="Google Shape;118;p23"/>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24" name="Google Shape;124;p24"/>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el und Inhalt" type="obj">
  <p:cSld name="Titel und Inhal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628650" y="4767263"/>
            <a:ext cx="6409944"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703859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414939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bschnitts-&#10;überschrift" type="secHead">
  <p:cSld name="Abschnitts-&#10;überschrif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623887" y="4754023"/>
            <a:ext cx="6633124"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F1782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2098718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Zwei Inhalte" type="twoObj">
  <p:cSld name="Zwei Inhalte">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19697861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gleich" type="twoTxTwoObj">
  <p:cSld name="Vergleich">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4166353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r Titel" type="titleOnly">
  <p:cSld name="Nur Titel">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1889782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eer" type="blank">
  <p:cSld name="Leer">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420448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halt mit Überschrift" type="objTx">
  <p:cSld name="Inhalt mit Überschrif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11095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ld mit Überschrift" type="picTx">
  <p:cSld name="Bild mit Überschrif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22212715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el und vertikaler Text" type="vertTx">
  <p:cSld name="Titel und vertikaler 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33962387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kaler Titel und 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3024278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dirty="0"/>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dirty="0"/>
          </a:p>
        </p:txBody>
      </p:sp>
      <p:sp>
        <p:nvSpPr>
          <p:cNvPr id="55" name="Google Shape;55;p13"/>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dirty="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958584"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
              <a:t>‹Nr.›</a:t>
            </a:fld>
            <a:endParaRPr/>
          </a:p>
        </p:txBody>
      </p:sp>
    </p:spTree>
    <p:extLst>
      <p:ext uri="{BB962C8B-B14F-4D97-AF65-F5344CB8AC3E}">
        <p14:creationId xmlns:p14="http://schemas.microsoft.com/office/powerpoint/2010/main" val="3597823264"/>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6.xml"/><Relationship Id="rId4"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8.svg"/><Relationship Id="rId17" Type="http://schemas.openxmlformats.org/officeDocument/2006/relationships/image" Target="../media/image4.png"/><Relationship Id="rId2" Type="http://schemas.openxmlformats.org/officeDocument/2006/relationships/notesSlide" Target="../notesSlides/notesSlide9.xml"/><Relationship Id="rId16" Type="http://schemas.openxmlformats.org/officeDocument/2006/relationships/image" Target="../media/image22.svg"/><Relationship Id="rId1" Type="http://schemas.openxmlformats.org/officeDocument/2006/relationships/slideLayout" Target="../slideLayouts/slideLayout13.xml"/><Relationship Id="rId6" Type="http://schemas.openxmlformats.org/officeDocument/2006/relationships/image" Target="../media/image13.svg"/><Relationship Id="rId11" Type="http://schemas.openxmlformats.org/officeDocument/2006/relationships/image" Target="../media/image3.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573786" y="1676400"/>
            <a:ext cx="7642200" cy="1790700"/>
          </a:xfrm>
          <a:prstGeom prst="rect">
            <a:avLst/>
          </a:prstGeom>
          <a:noFill/>
          <a:ln>
            <a:noFill/>
          </a:ln>
        </p:spPr>
        <p:txBody>
          <a:bodyPr spcFirstLastPara="1" wrap="square" lIns="68575" tIns="34275" rIns="68575" bIns="34275" anchor="b" anchorCtr="0">
            <a:normAutofit fontScale="90000"/>
          </a:bodyPr>
          <a:lstStyle/>
          <a:p>
            <a:pPr marL="0" lvl="0" indent="0" algn="ctr" rtl="0">
              <a:lnSpc>
                <a:spcPct val="90000"/>
              </a:lnSpc>
              <a:spcBef>
                <a:spcPts val="0"/>
              </a:spcBef>
              <a:spcAft>
                <a:spcPts val="0"/>
              </a:spcAft>
              <a:buClr>
                <a:schemeClr val="dk1"/>
              </a:buClr>
              <a:buSzPct val="100000"/>
              <a:buFont typeface="Arial"/>
              <a:buNone/>
            </a:pPr>
            <a:r>
              <a:rPr lang="de" sz="4500" b="1" dirty="0">
                <a:latin typeface="Arial"/>
                <a:ea typeface="Arial"/>
                <a:cs typeface="Arial"/>
                <a:sym typeface="Arial"/>
              </a:rPr>
              <a:t>An </a:t>
            </a:r>
            <a:r>
              <a:rPr lang="de" b="1" dirty="0">
                <a:latin typeface="Arial"/>
                <a:ea typeface="Arial"/>
                <a:cs typeface="Arial"/>
                <a:sym typeface="Arial"/>
              </a:rPr>
              <a:t>A</a:t>
            </a:r>
            <a:r>
              <a:rPr lang="de" sz="4500" b="1" dirty="0">
                <a:latin typeface="Arial"/>
                <a:ea typeface="Arial"/>
                <a:cs typeface="Arial"/>
                <a:sym typeface="Arial"/>
              </a:rPr>
              <a:t>pplication of Large Language Models and Generative Agents to </a:t>
            </a:r>
            <a:r>
              <a:rPr lang="de" b="1" dirty="0">
                <a:latin typeface="Arial"/>
                <a:ea typeface="Arial"/>
                <a:cs typeface="Arial"/>
                <a:sym typeface="Arial"/>
              </a:rPr>
              <a:t>C</a:t>
            </a:r>
            <a:r>
              <a:rPr lang="de" sz="4500" b="1" dirty="0">
                <a:latin typeface="Arial"/>
                <a:ea typeface="Arial"/>
                <a:cs typeface="Arial"/>
                <a:sym typeface="Arial"/>
              </a:rPr>
              <a:t>ompare </a:t>
            </a:r>
            <a:r>
              <a:rPr lang="de" b="1" dirty="0">
                <a:latin typeface="Arial"/>
                <a:ea typeface="Arial"/>
                <a:cs typeface="Arial"/>
                <a:sym typeface="Arial"/>
              </a:rPr>
              <a:t>Q</a:t>
            </a:r>
            <a:r>
              <a:rPr lang="de" sz="4500" b="1" dirty="0">
                <a:latin typeface="Arial"/>
                <a:ea typeface="Arial"/>
                <a:cs typeface="Arial"/>
                <a:sym typeface="Arial"/>
              </a:rPr>
              <a:t>uality and </a:t>
            </a:r>
            <a:r>
              <a:rPr lang="de" b="1" dirty="0">
                <a:latin typeface="Arial"/>
                <a:ea typeface="Arial"/>
                <a:cs typeface="Arial"/>
                <a:sym typeface="Arial"/>
              </a:rPr>
              <a:t>Q</a:t>
            </a:r>
            <a:r>
              <a:rPr lang="de" sz="4500" b="1" dirty="0">
                <a:latin typeface="Arial"/>
                <a:ea typeface="Arial"/>
                <a:cs typeface="Arial"/>
                <a:sym typeface="Arial"/>
              </a:rPr>
              <a:t>uantity </a:t>
            </a:r>
            <a:r>
              <a:rPr lang="de" b="1" dirty="0">
                <a:latin typeface="Arial"/>
                <a:ea typeface="Arial"/>
                <a:cs typeface="Arial"/>
                <a:sym typeface="Arial"/>
              </a:rPr>
              <a:t>L</a:t>
            </a:r>
            <a:r>
              <a:rPr lang="de" sz="4500" b="1" dirty="0">
                <a:latin typeface="Arial"/>
                <a:ea typeface="Arial"/>
                <a:cs typeface="Arial"/>
                <a:sym typeface="Arial"/>
              </a:rPr>
              <a:t>earning </a:t>
            </a:r>
            <a:r>
              <a:rPr lang="de" b="1" dirty="0">
                <a:latin typeface="Arial"/>
                <a:ea typeface="Arial"/>
                <a:cs typeface="Arial"/>
                <a:sym typeface="Arial"/>
              </a:rPr>
              <a:t>P</a:t>
            </a:r>
            <a:r>
              <a:rPr lang="de" sz="4500" b="1" dirty="0">
                <a:latin typeface="Arial"/>
                <a:ea typeface="Arial"/>
                <a:cs typeface="Arial"/>
                <a:sym typeface="Arial"/>
              </a:rPr>
              <a:t>rocesses and </a:t>
            </a:r>
            <a:r>
              <a:rPr lang="de" b="1" dirty="0">
                <a:latin typeface="Arial"/>
                <a:ea typeface="Arial"/>
                <a:cs typeface="Arial"/>
                <a:sym typeface="Arial"/>
              </a:rPr>
              <a:t>P</a:t>
            </a:r>
            <a:r>
              <a:rPr lang="de" sz="4500" b="1" dirty="0">
                <a:latin typeface="Arial"/>
                <a:ea typeface="Arial"/>
                <a:cs typeface="Arial"/>
                <a:sym typeface="Arial"/>
              </a:rPr>
              <a:t>erformance</a:t>
            </a:r>
            <a:endParaRPr b="1" dirty="0">
              <a:latin typeface="Arial"/>
              <a:ea typeface="Arial"/>
              <a:cs typeface="Arial"/>
              <a:sym typeface="Arial"/>
            </a:endParaRPr>
          </a:p>
        </p:txBody>
      </p:sp>
      <p:sp>
        <p:nvSpPr>
          <p:cNvPr id="130" name="Google Shape;130;p25"/>
          <p:cNvSpPr txBox="1">
            <a:spLocks noGrp="1"/>
          </p:cNvSpPr>
          <p:nvPr>
            <p:ph type="subTitle" idx="1"/>
          </p:nvPr>
        </p:nvSpPr>
        <p:spPr>
          <a:xfrm>
            <a:off x="1389325" y="3901625"/>
            <a:ext cx="5853000" cy="12417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400"/>
              <a:buNone/>
            </a:pPr>
            <a:r>
              <a:rPr lang="de" sz="1400" dirty="0">
                <a:latin typeface="Arial"/>
                <a:ea typeface="Arial"/>
                <a:cs typeface="Arial"/>
                <a:sym typeface="Arial"/>
              </a:rPr>
              <a:t>Workshop 2 presentation for the p</a:t>
            </a:r>
            <a:r>
              <a:rPr lang="de" sz="1400" i="0" dirty="0">
                <a:latin typeface="Arial"/>
                <a:ea typeface="Arial"/>
                <a:cs typeface="Arial"/>
                <a:sym typeface="Arial"/>
              </a:rPr>
              <a:t>roject Advanced Web Technologies on the topic of Large Language Models for Education: Generative Agents</a:t>
            </a:r>
            <a:endParaRPr dirty="0"/>
          </a:p>
          <a:p>
            <a:pPr marL="0" lvl="0" indent="0" algn="ctr" rtl="0">
              <a:lnSpc>
                <a:spcPct val="90000"/>
              </a:lnSpc>
              <a:spcBef>
                <a:spcPts val="800"/>
              </a:spcBef>
              <a:spcAft>
                <a:spcPts val="0"/>
              </a:spcAft>
              <a:buClr>
                <a:schemeClr val="dk1"/>
              </a:buClr>
              <a:buSzPts val="1400"/>
              <a:buNone/>
            </a:pPr>
            <a:endParaRPr sz="1400" b="1" i="0" dirty="0">
              <a:solidFill>
                <a:srgbClr val="1D2125"/>
              </a:solidFill>
              <a:latin typeface="Arial"/>
              <a:ea typeface="Arial"/>
              <a:cs typeface="Arial"/>
              <a:sym typeface="Arial"/>
            </a:endParaRPr>
          </a:p>
          <a:p>
            <a:pPr marL="0" lvl="0" indent="0" algn="ctr" rtl="0">
              <a:lnSpc>
                <a:spcPct val="90000"/>
              </a:lnSpc>
              <a:spcBef>
                <a:spcPts val="800"/>
              </a:spcBef>
              <a:spcAft>
                <a:spcPts val="0"/>
              </a:spcAft>
              <a:buClr>
                <a:schemeClr val="dk1"/>
              </a:buClr>
              <a:buSzPts val="1800"/>
              <a:buNone/>
            </a:pPr>
            <a:r>
              <a:rPr lang="de" dirty="0"/>
              <a:t> </a:t>
            </a:r>
            <a:endParaRPr dirty="0"/>
          </a:p>
        </p:txBody>
      </p:sp>
      <p:cxnSp>
        <p:nvCxnSpPr>
          <p:cNvPr id="131" name="Google Shape;131;p25"/>
          <p:cNvCxnSpPr/>
          <p:nvPr/>
        </p:nvCxnSpPr>
        <p:spPr>
          <a:xfrm>
            <a:off x="573786" y="3670838"/>
            <a:ext cx="7996500" cy="0"/>
          </a:xfrm>
          <a:prstGeom prst="straightConnector1">
            <a:avLst/>
          </a:prstGeom>
          <a:noFill/>
          <a:ln w="76200" cap="flat" cmpd="sng">
            <a:solidFill>
              <a:srgbClr val="F17829"/>
            </a:solidFill>
            <a:prstDash val="solid"/>
            <a:miter lim="800000"/>
            <a:headEnd type="none" w="sm" len="sm"/>
            <a:tailEnd type="none" w="sm" len="sm"/>
          </a:ln>
        </p:spPr>
      </p:cxnSp>
      <p:sp>
        <p:nvSpPr>
          <p:cNvPr id="132" name="Google Shape;132;p25"/>
          <p:cNvSpPr txBox="1"/>
          <p:nvPr/>
        </p:nvSpPr>
        <p:spPr>
          <a:xfrm>
            <a:off x="138792" y="4767263"/>
            <a:ext cx="6886200" cy="2739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0"/>
              </a:spcAft>
              <a:buSzPts val="1100"/>
              <a:buNone/>
            </a:pPr>
            <a:r>
              <a:rPr lang="de" sz="900" b="1">
                <a:solidFill>
                  <a:srgbClr val="F17829"/>
                </a:solidFill>
              </a:rPr>
              <a:t>Mohammad Ferdous Safi | Jasmin Hübler | Siar-Remzi Akbayin</a:t>
            </a:r>
            <a:endParaRPr sz="900" b="1" dirty="0">
              <a:solidFill>
                <a:srgbClr val="F17829"/>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3005"/>
    </mc:Choice>
    <mc:Fallback xmlns="">
      <p:transition spd="slow" advTm="130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cxnSp>
        <p:nvCxnSpPr>
          <p:cNvPr id="137" name="Google Shape;137;p26"/>
          <p:cNvCxnSpPr/>
          <p:nvPr/>
        </p:nvCxnSpPr>
        <p:spPr>
          <a:xfrm>
            <a:off x="61722" y="1268016"/>
            <a:ext cx="8167800" cy="0"/>
          </a:xfrm>
          <a:prstGeom prst="straightConnector1">
            <a:avLst/>
          </a:prstGeom>
          <a:noFill/>
          <a:ln w="9525" cap="flat" cmpd="sng">
            <a:solidFill>
              <a:schemeClr val="accent2"/>
            </a:solidFill>
            <a:prstDash val="solid"/>
            <a:miter lim="800000"/>
            <a:headEnd type="none" w="sm" len="sm"/>
            <a:tailEnd type="none" w="sm" len="sm"/>
          </a:ln>
        </p:spPr>
      </p:cxnSp>
      <p:sp>
        <p:nvSpPr>
          <p:cNvPr id="138" name="Google Shape;138;p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17829"/>
              </a:buClr>
              <a:buSzPts val="3300"/>
              <a:buFont typeface="Arial"/>
              <a:buNone/>
            </a:pPr>
            <a:r>
              <a:rPr lang="de" sz="3300" b="1">
                <a:solidFill>
                  <a:srgbClr val="F17829"/>
                </a:solidFill>
                <a:latin typeface="Arial"/>
                <a:ea typeface="Arial"/>
                <a:cs typeface="Arial"/>
                <a:sym typeface="Arial"/>
              </a:rPr>
              <a:t>AGENDA</a:t>
            </a:r>
            <a:endParaRPr sz="1100" b="1" dirty="0">
              <a:solidFill>
                <a:srgbClr val="F17829"/>
              </a:solidFill>
              <a:latin typeface="Arial"/>
              <a:ea typeface="Arial"/>
              <a:cs typeface="Arial"/>
              <a:sym typeface="Arial"/>
            </a:endParaRPr>
          </a:p>
        </p:txBody>
      </p:sp>
      <p:sp>
        <p:nvSpPr>
          <p:cNvPr id="139" name="Google Shape;139;p26"/>
          <p:cNvSpPr txBox="1">
            <a:spLocks noGrp="1"/>
          </p:cNvSpPr>
          <p:nvPr>
            <p:ph type="sldNum" idx="12"/>
          </p:nvPr>
        </p:nvSpPr>
        <p:spPr>
          <a:xfrm>
            <a:off x="7038594"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de"/>
              <a:t>2</a:t>
            </a:fld>
            <a:endParaRPr dirty="0"/>
          </a:p>
        </p:txBody>
      </p:sp>
      <p:grpSp>
        <p:nvGrpSpPr>
          <p:cNvPr id="140" name="Google Shape;140;p26"/>
          <p:cNvGrpSpPr/>
          <p:nvPr/>
        </p:nvGrpSpPr>
        <p:grpSpPr>
          <a:xfrm>
            <a:off x="61722" y="1451888"/>
            <a:ext cx="6280849" cy="3315375"/>
            <a:chOff x="0" y="0"/>
            <a:chExt cx="7352850" cy="4420500"/>
          </a:xfrm>
        </p:grpSpPr>
        <p:cxnSp>
          <p:nvCxnSpPr>
            <p:cNvPr id="141" name="Google Shape;141;p26"/>
            <p:cNvCxnSpPr/>
            <p:nvPr/>
          </p:nvCxnSpPr>
          <p:spPr>
            <a:xfrm>
              <a:off x="0" y="0"/>
              <a:ext cx="7352700" cy="0"/>
            </a:xfrm>
            <a:prstGeom prst="straightConnector1">
              <a:avLst/>
            </a:prstGeom>
            <a:solidFill>
              <a:schemeClr val="lt1"/>
            </a:solidFill>
            <a:ln w="12700" cap="flat" cmpd="sng">
              <a:solidFill>
                <a:srgbClr val="D66E29"/>
              </a:solidFill>
              <a:prstDash val="solid"/>
              <a:miter lim="800000"/>
              <a:headEnd type="none" w="sm" len="sm"/>
              <a:tailEnd type="none" w="sm" len="sm"/>
            </a:ln>
          </p:spPr>
        </p:cxnSp>
        <p:sp>
          <p:nvSpPr>
            <p:cNvPr id="142" name="Google Shape;142;p26"/>
            <p:cNvSpPr/>
            <p:nvPr/>
          </p:nvSpPr>
          <p:spPr>
            <a:xfrm>
              <a:off x="0" y="0"/>
              <a:ext cx="1470600" cy="4420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43" name="Google Shape;143;p26"/>
            <p:cNvSpPr txBox="1"/>
            <p:nvPr/>
          </p:nvSpPr>
          <p:spPr>
            <a:xfrm>
              <a:off x="0" y="0"/>
              <a:ext cx="1470600" cy="4420500"/>
            </a:xfrm>
            <a:prstGeom prst="rect">
              <a:avLst/>
            </a:prstGeom>
            <a:noFill/>
            <a:ln>
              <a:noFill/>
            </a:ln>
          </p:spPr>
          <p:txBody>
            <a:bodyPr spcFirstLastPara="1" wrap="square" lIns="80000" tIns="80000" rIns="80000" bIns="80000" anchor="t" anchorCtr="0">
              <a:noAutofit/>
            </a:bodyPr>
            <a:lstStyle/>
            <a:p>
              <a:pPr marL="0" marR="0" lvl="0" indent="0" algn="l" rtl="0">
                <a:lnSpc>
                  <a:spcPct val="90000"/>
                </a:lnSpc>
                <a:spcBef>
                  <a:spcPts val="0"/>
                </a:spcBef>
                <a:spcAft>
                  <a:spcPts val="0"/>
                </a:spcAft>
                <a:buClr>
                  <a:schemeClr val="dk1"/>
                </a:buClr>
                <a:buSzPts val="2100"/>
                <a:buFont typeface="Calibri"/>
                <a:buNone/>
              </a:pPr>
              <a:r>
                <a:rPr lang="de" sz="2100" b="0" i="0" u="none" strike="noStrike" cap="none" dirty="0">
                  <a:solidFill>
                    <a:schemeClr val="dk1"/>
                  </a:solidFill>
                  <a:latin typeface="Calibri"/>
                  <a:ea typeface="Calibri"/>
                  <a:cs typeface="Calibri"/>
                  <a:sym typeface="Calibri"/>
                </a:rPr>
                <a:t>AGENDA</a:t>
              </a:r>
              <a:endParaRPr sz="1100" dirty="0"/>
            </a:p>
          </p:txBody>
        </p:sp>
        <p:sp>
          <p:nvSpPr>
            <p:cNvPr id="144" name="Google Shape;144;p26"/>
            <p:cNvSpPr/>
            <p:nvPr/>
          </p:nvSpPr>
          <p:spPr>
            <a:xfrm>
              <a:off x="1580850" y="34805"/>
              <a:ext cx="5772000" cy="696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45" name="Google Shape;145;p26"/>
            <p:cNvSpPr txBox="1"/>
            <p:nvPr/>
          </p:nvSpPr>
          <p:spPr>
            <a:xfrm>
              <a:off x="1580850" y="34805"/>
              <a:ext cx="5772000" cy="696000"/>
            </a:xfrm>
            <a:prstGeom prst="rect">
              <a:avLst/>
            </a:prstGeom>
            <a:noFill/>
            <a:ln>
              <a:noFill/>
            </a:ln>
          </p:spPr>
          <p:txBody>
            <a:bodyPr spcFirstLastPara="1" wrap="square" lIns="80000" tIns="80000" rIns="80000" bIns="80000" anchor="t" anchorCtr="0">
              <a:noAutofit/>
            </a:bodyPr>
            <a:lstStyle/>
            <a:p>
              <a:pPr marL="0" marR="0" lvl="0" indent="0" algn="l" rtl="0">
                <a:lnSpc>
                  <a:spcPct val="90000"/>
                </a:lnSpc>
                <a:spcBef>
                  <a:spcPts val="0"/>
                </a:spcBef>
                <a:spcAft>
                  <a:spcPts val="0"/>
                </a:spcAft>
                <a:buClr>
                  <a:schemeClr val="dk1"/>
                </a:buClr>
                <a:buSzPts val="2100"/>
                <a:buFont typeface="Arial"/>
                <a:buNone/>
              </a:pPr>
              <a:r>
                <a:rPr lang="de" sz="2100" b="0" i="0" u="none" strike="noStrike" cap="none" dirty="0">
                  <a:solidFill>
                    <a:schemeClr val="dk1"/>
                  </a:solidFill>
                  <a:latin typeface="Arial"/>
                  <a:ea typeface="Arial"/>
                  <a:cs typeface="Arial"/>
                  <a:sym typeface="Arial"/>
                </a:rPr>
                <a:t>Recap: Problem statement</a:t>
              </a:r>
              <a:r>
                <a:rPr lang="de" sz="2100" dirty="0">
                  <a:solidFill>
                    <a:schemeClr val="dk1"/>
                  </a:solidFill>
                </a:rPr>
                <a:t> &amp;</a:t>
              </a:r>
              <a:r>
                <a:rPr lang="de" sz="2100" b="0" i="0" u="none" strike="noStrike" cap="none" dirty="0">
                  <a:solidFill>
                    <a:schemeClr val="dk1"/>
                  </a:solidFill>
                  <a:latin typeface="Arial"/>
                  <a:ea typeface="Arial"/>
                  <a:cs typeface="Arial"/>
                  <a:sym typeface="Arial"/>
                </a:rPr>
                <a:t> Use Case</a:t>
              </a:r>
              <a:endParaRPr sz="2100" b="0" i="0" u="none" strike="noStrike" cap="none" dirty="0">
                <a:solidFill>
                  <a:schemeClr val="dk1"/>
                </a:solidFill>
                <a:latin typeface="Calibri"/>
                <a:ea typeface="Calibri"/>
                <a:cs typeface="Calibri"/>
                <a:sym typeface="Calibri"/>
              </a:endParaRPr>
            </a:p>
          </p:txBody>
        </p:sp>
        <p:cxnSp>
          <p:nvCxnSpPr>
            <p:cNvPr id="146" name="Google Shape;146;p26"/>
            <p:cNvCxnSpPr/>
            <p:nvPr/>
          </p:nvCxnSpPr>
          <p:spPr>
            <a:xfrm>
              <a:off x="1470558" y="730905"/>
              <a:ext cx="58821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47" name="Google Shape;147;p26"/>
            <p:cNvSpPr/>
            <p:nvPr/>
          </p:nvSpPr>
          <p:spPr>
            <a:xfrm>
              <a:off x="1580850" y="765710"/>
              <a:ext cx="5772000" cy="696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48" name="Google Shape;148;p26"/>
            <p:cNvSpPr txBox="1"/>
            <p:nvPr/>
          </p:nvSpPr>
          <p:spPr>
            <a:xfrm>
              <a:off x="1580850" y="765710"/>
              <a:ext cx="5772000" cy="696000"/>
            </a:xfrm>
            <a:prstGeom prst="rect">
              <a:avLst/>
            </a:prstGeom>
            <a:noFill/>
            <a:ln>
              <a:noFill/>
            </a:ln>
          </p:spPr>
          <p:txBody>
            <a:bodyPr spcFirstLastPara="1" wrap="square" lIns="80000" tIns="80000" rIns="80000" bIns="80000" anchor="t" anchorCtr="0">
              <a:noAutofit/>
            </a:bodyPr>
            <a:lstStyle/>
            <a:p>
              <a:pPr marL="0" marR="0" lvl="0" indent="0" algn="l" rtl="0">
                <a:lnSpc>
                  <a:spcPct val="90000"/>
                </a:lnSpc>
                <a:spcBef>
                  <a:spcPts val="0"/>
                </a:spcBef>
                <a:spcAft>
                  <a:spcPts val="0"/>
                </a:spcAft>
                <a:buClr>
                  <a:schemeClr val="dk1"/>
                </a:buClr>
                <a:buSzPts val="2100"/>
                <a:buFont typeface="Arial"/>
                <a:buNone/>
              </a:pPr>
              <a:r>
                <a:rPr lang="de-DE" sz="2100" b="0" i="0" u="none" strike="noStrike" cap="none" dirty="0">
                  <a:solidFill>
                    <a:schemeClr val="dk1"/>
                  </a:solidFill>
                  <a:latin typeface="Arial"/>
                  <a:ea typeface="Arial"/>
                  <a:cs typeface="Arial"/>
                  <a:sym typeface="Arial"/>
                </a:rPr>
                <a:t>Demonstration</a:t>
              </a:r>
              <a:endParaRPr sz="2100" b="0" i="0" u="none" strike="noStrike" cap="none" dirty="0">
                <a:solidFill>
                  <a:schemeClr val="dk1"/>
                </a:solidFill>
                <a:latin typeface="Arial"/>
                <a:ea typeface="Arial"/>
                <a:cs typeface="Arial"/>
                <a:sym typeface="Arial"/>
              </a:endParaRPr>
            </a:p>
          </p:txBody>
        </p:sp>
        <p:cxnSp>
          <p:nvCxnSpPr>
            <p:cNvPr id="149" name="Google Shape;149;p26"/>
            <p:cNvCxnSpPr/>
            <p:nvPr/>
          </p:nvCxnSpPr>
          <p:spPr>
            <a:xfrm>
              <a:off x="1470558" y="1461810"/>
              <a:ext cx="58821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50" name="Google Shape;150;p26"/>
            <p:cNvSpPr/>
            <p:nvPr/>
          </p:nvSpPr>
          <p:spPr>
            <a:xfrm>
              <a:off x="1580850" y="1496615"/>
              <a:ext cx="5772000" cy="696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51" name="Google Shape;151;p26"/>
            <p:cNvSpPr txBox="1"/>
            <p:nvPr/>
          </p:nvSpPr>
          <p:spPr>
            <a:xfrm>
              <a:off x="1580850" y="1496615"/>
              <a:ext cx="5772000" cy="696000"/>
            </a:xfrm>
            <a:prstGeom prst="rect">
              <a:avLst/>
            </a:prstGeom>
            <a:noFill/>
            <a:ln>
              <a:noFill/>
            </a:ln>
          </p:spPr>
          <p:txBody>
            <a:bodyPr spcFirstLastPara="1" wrap="square" lIns="80000" tIns="80000" rIns="80000" bIns="80000" anchor="t" anchorCtr="0">
              <a:noAutofit/>
            </a:bodyPr>
            <a:lstStyle/>
            <a:p>
              <a:pPr marL="0" marR="0" lvl="0" indent="0" algn="l" rtl="0">
                <a:lnSpc>
                  <a:spcPct val="90000"/>
                </a:lnSpc>
                <a:spcBef>
                  <a:spcPts val="0"/>
                </a:spcBef>
                <a:spcAft>
                  <a:spcPts val="0"/>
                </a:spcAft>
                <a:buClr>
                  <a:schemeClr val="dk1"/>
                </a:buClr>
                <a:buSzPts val="2100"/>
                <a:buFont typeface="Arial"/>
                <a:buNone/>
              </a:pPr>
              <a:r>
                <a:rPr lang="de-DE" sz="2100" b="0" i="0" u="none" strike="noStrike" cap="none" dirty="0">
                  <a:solidFill>
                    <a:schemeClr val="dk1"/>
                  </a:solidFill>
                  <a:latin typeface="Arial"/>
                  <a:ea typeface="Arial"/>
                  <a:cs typeface="Arial"/>
                  <a:sym typeface="Arial"/>
                </a:rPr>
                <a:t>Further </a:t>
              </a:r>
              <a:r>
                <a:rPr lang="en-US" sz="2100" b="0" i="0" u="none" strike="noStrike" cap="none" dirty="0">
                  <a:solidFill>
                    <a:schemeClr val="dk1"/>
                  </a:solidFill>
                  <a:latin typeface="Arial"/>
                  <a:ea typeface="Arial"/>
                  <a:cs typeface="Arial"/>
                  <a:sym typeface="Arial"/>
                </a:rPr>
                <a:t>decisions</a:t>
              </a:r>
            </a:p>
          </p:txBody>
        </p:sp>
        <p:cxnSp>
          <p:nvCxnSpPr>
            <p:cNvPr id="152" name="Google Shape;152;p26"/>
            <p:cNvCxnSpPr/>
            <p:nvPr/>
          </p:nvCxnSpPr>
          <p:spPr>
            <a:xfrm>
              <a:off x="1470558" y="2192715"/>
              <a:ext cx="58821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53" name="Google Shape;153;p26"/>
            <p:cNvSpPr/>
            <p:nvPr/>
          </p:nvSpPr>
          <p:spPr>
            <a:xfrm>
              <a:off x="1580850" y="2227520"/>
              <a:ext cx="5772000" cy="696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54" name="Google Shape;154;p26"/>
            <p:cNvSpPr txBox="1"/>
            <p:nvPr/>
          </p:nvSpPr>
          <p:spPr>
            <a:xfrm>
              <a:off x="1580850" y="2227520"/>
              <a:ext cx="5772000" cy="696000"/>
            </a:xfrm>
            <a:prstGeom prst="rect">
              <a:avLst/>
            </a:prstGeom>
            <a:noFill/>
            <a:ln>
              <a:noFill/>
            </a:ln>
          </p:spPr>
          <p:txBody>
            <a:bodyPr spcFirstLastPara="1" wrap="square" lIns="80000" tIns="80000" rIns="80000" bIns="80000" anchor="t" anchorCtr="0">
              <a:noAutofit/>
            </a:bodyPr>
            <a:lstStyle/>
            <a:p>
              <a:pPr marL="0" marR="0" lvl="0" indent="0" algn="l" rtl="0">
                <a:lnSpc>
                  <a:spcPct val="90000"/>
                </a:lnSpc>
                <a:spcBef>
                  <a:spcPts val="0"/>
                </a:spcBef>
                <a:spcAft>
                  <a:spcPts val="0"/>
                </a:spcAft>
                <a:buClr>
                  <a:schemeClr val="dk1"/>
                </a:buClr>
                <a:buSzPts val="2100"/>
                <a:buFont typeface="Arial"/>
                <a:buNone/>
              </a:pPr>
              <a:endParaRPr lang="de-DE" sz="1100" dirty="0"/>
            </a:p>
          </p:txBody>
        </p:sp>
        <p:cxnSp>
          <p:nvCxnSpPr>
            <p:cNvPr id="155" name="Google Shape;155;p26"/>
            <p:cNvCxnSpPr/>
            <p:nvPr/>
          </p:nvCxnSpPr>
          <p:spPr>
            <a:xfrm>
              <a:off x="1470558" y="2923620"/>
              <a:ext cx="58821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156" name="Google Shape;156;p26"/>
            <p:cNvSpPr/>
            <p:nvPr/>
          </p:nvSpPr>
          <p:spPr>
            <a:xfrm>
              <a:off x="1580850" y="2958425"/>
              <a:ext cx="5772000" cy="6960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sp>
          <p:nvSpPr>
            <p:cNvPr id="160" name="Google Shape;160;p26"/>
            <p:cNvSpPr txBox="1"/>
            <p:nvPr/>
          </p:nvSpPr>
          <p:spPr>
            <a:xfrm>
              <a:off x="1470367" y="2219796"/>
              <a:ext cx="5772000" cy="696000"/>
            </a:xfrm>
            <a:prstGeom prst="rect">
              <a:avLst/>
            </a:prstGeom>
            <a:noFill/>
            <a:ln>
              <a:noFill/>
            </a:ln>
          </p:spPr>
          <p:txBody>
            <a:bodyPr spcFirstLastPara="1" wrap="square" lIns="80000" tIns="80000" rIns="80000" bIns="80000" anchor="t" anchorCtr="0">
              <a:noAutofit/>
            </a:bodyPr>
            <a:lstStyle/>
            <a:p>
              <a:pPr marL="0" marR="0" lvl="0" indent="0" algn="l" rtl="0">
                <a:lnSpc>
                  <a:spcPct val="90000"/>
                </a:lnSpc>
                <a:spcBef>
                  <a:spcPts val="0"/>
                </a:spcBef>
                <a:spcAft>
                  <a:spcPts val="0"/>
                </a:spcAft>
                <a:buClr>
                  <a:schemeClr val="dk1"/>
                </a:buClr>
                <a:buSzPts val="2100"/>
                <a:buFont typeface="Arial"/>
                <a:buNone/>
              </a:pPr>
              <a:r>
                <a:rPr lang="de" sz="2100" b="0" i="0" u="none" strike="noStrike" cap="none" dirty="0">
                  <a:solidFill>
                    <a:schemeClr val="dk1"/>
                  </a:solidFill>
                  <a:latin typeface="Arial"/>
                  <a:ea typeface="Arial"/>
                  <a:cs typeface="Arial"/>
                  <a:sym typeface="Arial"/>
                </a:rPr>
                <a:t> Roadmap &amp; </a:t>
              </a:r>
              <a:r>
                <a:rPr lang="de" sz="2100" dirty="0">
                  <a:solidFill>
                    <a:schemeClr val="dk1"/>
                  </a:solidFill>
                </a:rPr>
                <a:t>n</a:t>
              </a:r>
              <a:r>
                <a:rPr lang="de" sz="2100" b="0" i="0" u="none" strike="noStrike" cap="none" dirty="0">
                  <a:solidFill>
                    <a:schemeClr val="dk1"/>
                  </a:solidFill>
                  <a:latin typeface="Arial"/>
                  <a:ea typeface="Arial"/>
                  <a:cs typeface="Arial"/>
                  <a:sym typeface="Arial"/>
                </a:rPr>
                <a:t>ext Steps</a:t>
              </a:r>
              <a:endParaRPr sz="2100" b="0" i="0" u="none" strike="noStrike" cap="none" dirty="0">
                <a:solidFill>
                  <a:schemeClr val="dk1"/>
                </a:solidFill>
                <a:latin typeface="Arial"/>
                <a:ea typeface="Arial"/>
                <a:cs typeface="Arial"/>
                <a:sym typeface="Arial"/>
              </a:endParaRPr>
            </a:p>
          </p:txBody>
        </p:sp>
      </p:grpSp>
      <p:sp>
        <p:nvSpPr>
          <p:cNvPr id="162" name="Google Shape;162;p26"/>
          <p:cNvSpPr/>
          <p:nvPr/>
        </p:nvSpPr>
        <p:spPr>
          <a:xfrm>
            <a:off x="61722" y="1338308"/>
            <a:ext cx="1043400" cy="486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9" name="Rechteck 8">
            <a:extLst>
              <a:ext uri="{FF2B5EF4-FFF2-40B4-BE49-F238E27FC236}">
                <a16:creationId xmlns:a16="http://schemas.microsoft.com/office/drawing/2014/main" id="{23418753-963A-E2AC-527E-313DA6F7A732}"/>
              </a:ext>
            </a:extLst>
          </p:cNvPr>
          <p:cNvSpPr/>
          <p:nvPr/>
        </p:nvSpPr>
        <p:spPr>
          <a:xfrm>
            <a:off x="1105122" y="1338308"/>
            <a:ext cx="5355836" cy="1605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mc:AlternateContent xmlns:mc="http://schemas.openxmlformats.org/markup-compatibility/2006" xmlns:p14="http://schemas.microsoft.com/office/powerpoint/2010/main">
    <mc:Choice Requires="p14">
      <p:transition spd="slow" p14:dur="2000" advTm="15354"/>
    </mc:Choice>
    <mc:Fallback xmlns="">
      <p:transition spd="slow" advTm="1535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17829"/>
              </a:buClr>
              <a:buSzPts val="3300"/>
              <a:buFont typeface="Arial"/>
              <a:buNone/>
            </a:pPr>
            <a:r>
              <a:rPr lang="de" b="1" dirty="0">
                <a:solidFill>
                  <a:srgbClr val="F17829"/>
                </a:solidFill>
                <a:latin typeface="Arial"/>
                <a:ea typeface="Arial"/>
                <a:cs typeface="Arial"/>
                <a:sym typeface="Arial"/>
              </a:rPr>
              <a:t>RECAP: PROBLEM STATEMENT</a:t>
            </a:r>
            <a:endParaRPr dirty="0"/>
          </a:p>
        </p:txBody>
      </p:sp>
      <p:sp>
        <p:nvSpPr>
          <p:cNvPr id="266" name="Google Shape;266;p32"/>
          <p:cNvSpPr txBox="1">
            <a:spLocks noGrp="1"/>
          </p:cNvSpPr>
          <p:nvPr>
            <p:ph type="body" idx="1"/>
          </p:nvPr>
        </p:nvSpPr>
        <p:spPr>
          <a:xfrm>
            <a:off x="389025" y="1428025"/>
            <a:ext cx="8693400" cy="786900"/>
          </a:xfrm>
          <a:prstGeom prst="rect">
            <a:avLst/>
          </a:prstGeom>
          <a:noFill/>
          <a:ln>
            <a:noFill/>
          </a:ln>
        </p:spPr>
        <p:txBody>
          <a:bodyPr spcFirstLastPara="1" wrap="square" lIns="68575" tIns="34275" rIns="68575" bIns="34275" anchor="t" anchorCtr="0">
            <a:normAutofit/>
          </a:bodyPr>
          <a:lstStyle/>
          <a:p>
            <a:pPr marL="0" lvl="0" indent="0" algn="l" rtl="0">
              <a:lnSpc>
                <a:spcPct val="115000"/>
              </a:lnSpc>
              <a:spcBef>
                <a:spcPts val="0"/>
              </a:spcBef>
              <a:spcAft>
                <a:spcPts val="0"/>
              </a:spcAft>
              <a:buNone/>
            </a:pPr>
            <a:r>
              <a:rPr lang="de" sz="2000" b="1" dirty="0">
                <a:latin typeface="Arial"/>
                <a:ea typeface="Arial"/>
                <a:cs typeface="Arial"/>
                <a:sym typeface="Arial"/>
              </a:rPr>
              <a:t>If We Could Only Focus On One, </a:t>
            </a:r>
            <a:endParaRPr sz="2000" b="1" dirty="0">
              <a:latin typeface="Arial"/>
              <a:ea typeface="Arial"/>
              <a:cs typeface="Arial"/>
              <a:sym typeface="Arial"/>
            </a:endParaRPr>
          </a:p>
          <a:p>
            <a:pPr marL="0" lvl="0" indent="0" algn="l" rtl="0">
              <a:lnSpc>
                <a:spcPct val="115000"/>
              </a:lnSpc>
              <a:spcBef>
                <a:spcPts val="0"/>
              </a:spcBef>
              <a:spcAft>
                <a:spcPts val="0"/>
              </a:spcAft>
              <a:buNone/>
            </a:pPr>
            <a:r>
              <a:rPr lang="de" sz="2000" b="1" dirty="0">
                <a:latin typeface="Arial"/>
                <a:ea typeface="Arial"/>
                <a:cs typeface="Arial"/>
                <a:sym typeface="Arial"/>
              </a:rPr>
              <a:t>Should Quality or Quantity Be Of More Importance?</a:t>
            </a:r>
            <a:endParaRPr sz="1300" b="1" dirty="0">
              <a:latin typeface="Arial"/>
              <a:ea typeface="Arial"/>
              <a:cs typeface="Arial"/>
              <a:sym typeface="Arial"/>
            </a:endParaRPr>
          </a:p>
        </p:txBody>
      </p:sp>
      <p:sp>
        <p:nvSpPr>
          <p:cNvPr id="267" name="Google Shape;267;p32"/>
          <p:cNvSpPr txBox="1">
            <a:spLocks noGrp="1"/>
          </p:cNvSpPr>
          <p:nvPr>
            <p:ph type="sldNum" idx="12"/>
          </p:nvPr>
        </p:nvSpPr>
        <p:spPr>
          <a:xfrm>
            <a:off x="7038594"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b="1">
                <a:solidFill>
                  <a:srgbClr val="F17829"/>
                </a:solidFill>
                <a:latin typeface="Arial"/>
                <a:ea typeface="Arial"/>
                <a:cs typeface="Arial"/>
                <a:sym typeface="Arial"/>
              </a:rPr>
              <a:t>3</a:t>
            </a:fld>
            <a:endParaRPr b="1" dirty="0">
              <a:solidFill>
                <a:srgbClr val="F17829"/>
              </a:solidFill>
              <a:latin typeface="Arial"/>
              <a:ea typeface="Arial"/>
              <a:cs typeface="Arial"/>
              <a:sym typeface="Arial"/>
            </a:endParaRPr>
          </a:p>
        </p:txBody>
      </p:sp>
      <p:sp>
        <p:nvSpPr>
          <p:cNvPr id="268" name="Google Shape;268;p32"/>
          <p:cNvSpPr txBox="1"/>
          <p:nvPr/>
        </p:nvSpPr>
        <p:spPr>
          <a:xfrm>
            <a:off x="138800" y="4767275"/>
            <a:ext cx="73104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de" sz="900" b="1" i="0" u="none" strike="noStrike" cap="none" dirty="0">
                <a:solidFill>
                  <a:srgbClr val="F17829"/>
                </a:solidFill>
                <a:latin typeface="Arial"/>
                <a:ea typeface="Arial"/>
                <a:cs typeface="Arial"/>
                <a:sym typeface="Arial"/>
              </a:rPr>
              <a:t>PROBLEM </a:t>
            </a:r>
            <a:r>
              <a:rPr lang="de" sz="900" b="1" dirty="0">
                <a:solidFill>
                  <a:srgbClr val="F17829"/>
                </a:solidFill>
              </a:rPr>
              <a:t>STATEMENT &amp; USE CASE </a:t>
            </a:r>
            <a:r>
              <a:rPr lang="de" sz="900" b="0" i="0" u="none" strike="noStrike" cap="none" dirty="0">
                <a:solidFill>
                  <a:srgbClr val="888888"/>
                </a:solidFill>
                <a:latin typeface="Arial"/>
                <a:ea typeface="Arial"/>
                <a:cs typeface="Arial"/>
                <a:sym typeface="Arial"/>
              </a:rPr>
              <a:t>&gt; DEMONSTRATION &gt; FURTHER DECISIONS &gt; ROADMAP &amp; NEXT STEPS</a:t>
            </a:r>
            <a:endParaRPr sz="900" b="0" i="0" u="none" strike="noStrike" cap="none" dirty="0">
              <a:solidFill>
                <a:srgbClr val="888888"/>
              </a:solidFill>
              <a:latin typeface="Arial"/>
              <a:ea typeface="Arial"/>
              <a:cs typeface="Arial"/>
              <a:sym typeface="Arial"/>
            </a:endParaRPr>
          </a:p>
        </p:txBody>
      </p:sp>
      <p:cxnSp>
        <p:nvCxnSpPr>
          <p:cNvPr id="269" name="Google Shape;269;p32"/>
          <p:cNvCxnSpPr/>
          <p:nvPr/>
        </p:nvCxnSpPr>
        <p:spPr>
          <a:xfrm>
            <a:off x="61722" y="1268016"/>
            <a:ext cx="5514600" cy="0"/>
          </a:xfrm>
          <a:prstGeom prst="straightConnector1">
            <a:avLst/>
          </a:prstGeom>
          <a:noFill/>
          <a:ln w="9525" cap="flat" cmpd="sng">
            <a:solidFill>
              <a:schemeClr val="accent2"/>
            </a:solidFill>
            <a:prstDash val="solid"/>
            <a:miter lim="800000"/>
            <a:headEnd type="none" w="sm" len="sm"/>
            <a:tailEnd type="none" w="sm" len="sm"/>
          </a:ln>
        </p:spPr>
      </p:cxnSp>
      <p:cxnSp>
        <p:nvCxnSpPr>
          <p:cNvPr id="270" name="Google Shape;270;p32"/>
          <p:cNvCxnSpPr/>
          <p:nvPr/>
        </p:nvCxnSpPr>
        <p:spPr>
          <a:xfrm>
            <a:off x="61722" y="1268016"/>
            <a:ext cx="8167800" cy="0"/>
          </a:xfrm>
          <a:prstGeom prst="straightConnector1">
            <a:avLst/>
          </a:prstGeom>
          <a:noFill/>
          <a:ln w="9525" cap="flat" cmpd="sng">
            <a:solidFill>
              <a:schemeClr val="accent2"/>
            </a:solidFill>
            <a:prstDash val="solid"/>
            <a:miter lim="800000"/>
            <a:headEnd type="none" w="sm" len="sm"/>
            <a:tailEnd type="none" w="sm" len="sm"/>
          </a:ln>
        </p:spPr>
      </p:cxnSp>
      <p:pic>
        <p:nvPicPr>
          <p:cNvPr id="271" name="Google Shape;271;p32"/>
          <p:cNvPicPr preferRelativeResize="0"/>
          <p:nvPr/>
        </p:nvPicPr>
        <p:blipFill>
          <a:blip r:embed="rId3">
            <a:alphaModFix/>
          </a:blip>
          <a:stretch>
            <a:fillRect/>
          </a:stretch>
        </p:blipFill>
        <p:spPr>
          <a:xfrm>
            <a:off x="4833838" y="2443608"/>
            <a:ext cx="2094980" cy="2094980"/>
          </a:xfrm>
          <a:prstGeom prst="rect">
            <a:avLst/>
          </a:prstGeom>
          <a:noFill/>
          <a:ln>
            <a:noFill/>
          </a:ln>
        </p:spPr>
      </p:pic>
      <p:pic>
        <p:nvPicPr>
          <p:cNvPr id="272" name="Google Shape;272;p32"/>
          <p:cNvPicPr preferRelativeResize="0"/>
          <p:nvPr/>
        </p:nvPicPr>
        <p:blipFill>
          <a:blip r:embed="rId4">
            <a:alphaModFix/>
          </a:blip>
          <a:stretch>
            <a:fillRect/>
          </a:stretch>
        </p:blipFill>
        <p:spPr>
          <a:xfrm>
            <a:off x="965775" y="2297380"/>
            <a:ext cx="3257649" cy="23874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5823"/>
    </mc:Choice>
    <mc:Fallback xmlns="">
      <p:transition spd="slow" advTm="1582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17829"/>
              </a:buClr>
              <a:buSzPts val="3300"/>
              <a:buFont typeface="Arial"/>
              <a:buNone/>
            </a:pPr>
            <a:r>
              <a:rPr lang="de" b="1" dirty="0">
                <a:solidFill>
                  <a:srgbClr val="F17829"/>
                </a:solidFill>
                <a:latin typeface="Arial"/>
                <a:ea typeface="Arial"/>
                <a:cs typeface="Arial"/>
                <a:sym typeface="Arial"/>
              </a:rPr>
              <a:t>RECAP: USE CASE</a:t>
            </a:r>
            <a:endParaRPr dirty="0"/>
          </a:p>
        </p:txBody>
      </p:sp>
      <p:sp>
        <p:nvSpPr>
          <p:cNvPr id="279" name="Google Shape;279;p33"/>
          <p:cNvSpPr txBox="1">
            <a:spLocks noGrp="1"/>
          </p:cNvSpPr>
          <p:nvPr>
            <p:ph type="ftr" idx="11"/>
          </p:nvPr>
        </p:nvSpPr>
        <p:spPr>
          <a:xfrm>
            <a:off x="138801" y="4767275"/>
            <a:ext cx="73620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900" b="1" i="0" u="none" strike="noStrike" cap="none" dirty="0">
                <a:solidFill>
                  <a:srgbClr val="F17829"/>
                </a:solidFill>
                <a:latin typeface="Arial"/>
                <a:ea typeface="Arial"/>
                <a:cs typeface="Arial"/>
                <a:sym typeface="Arial"/>
              </a:rPr>
              <a:t>PROBLEM </a:t>
            </a:r>
            <a:r>
              <a:rPr lang="en-US" b="1" dirty="0">
                <a:solidFill>
                  <a:srgbClr val="F17829"/>
                </a:solidFill>
              </a:rPr>
              <a:t>STATEMENT &amp; USE CASE </a:t>
            </a:r>
            <a:r>
              <a:rPr lang="en-US" sz="900" b="0" i="0" u="none" strike="noStrike" cap="none" dirty="0">
                <a:solidFill>
                  <a:srgbClr val="888888"/>
                </a:solidFill>
                <a:latin typeface="Arial"/>
                <a:ea typeface="Arial"/>
                <a:cs typeface="Arial"/>
                <a:sym typeface="Arial"/>
              </a:rPr>
              <a:t>&gt; DEMONSTRATION &gt; </a:t>
            </a:r>
            <a:r>
              <a:rPr lang="de" sz="900" b="0" i="0" u="none" strike="noStrike" cap="none" dirty="0">
                <a:solidFill>
                  <a:srgbClr val="888888"/>
                </a:solidFill>
                <a:latin typeface="Arial"/>
                <a:ea typeface="Arial"/>
                <a:cs typeface="Arial"/>
                <a:sym typeface="Arial"/>
              </a:rPr>
              <a:t>FURTHER DECISIONS</a:t>
            </a:r>
            <a:r>
              <a:rPr lang="en-US" sz="900" b="0" i="0" u="none" strike="noStrike" cap="none" dirty="0">
                <a:solidFill>
                  <a:srgbClr val="888888"/>
                </a:solidFill>
                <a:latin typeface="Arial"/>
                <a:ea typeface="Arial"/>
                <a:cs typeface="Arial"/>
                <a:sym typeface="Arial"/>
              </a:rPr>
              <a:t> &gt; ROADMAP &amp; NEXT STEPS</a:t>
            </a:r>
          </a:p>
        </p:txBody>
      </p:sp>
      <p:sp>
        <p:nvSpPr>
          <p:cNvPr id="280" name="Google Shape;280;p33"/>
          <p:cNvSpPr txBox="1">
            <a:spLocks noGrp="1"/>
          </p:cNvSpPr>
          <p:nvPr>
            <p:ph type="sldNum" idx="12"/>
          </p:nvPr>
        </p:nvSpPr>
        <p:spPr>
          <a:xfrm>
            <a:off x="7038594"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de" sz="1100"/>
              <a:t>4</a:t>
            </a:fld>
            <a:endParaRPr sz="1100" dirty="0"/>
          </a:p>
        </p:txBody>
      </p:sp>
      <p:cxnSp>
        <p:nvCxnSpPr>
          <p:cNvPr id="281" name="Google Shape;281;p33"/>
          <p:cNvCxnSpPr/>
          <p:nvPr/>
        </p:nvCxnSpPr>
        <p:spPr>
          <a:xfrm>
            <a:off x="61722" y="1268016"/>
            <a:ext cx="5514594" cy="0"/>
          </a:xfrm>
          <a:prstGeom prst="straightConnector1">
            <a:avLst/>
          </a:prstGeom>
          <a:noFill/>
          <a:ln w="9525" cap="flat" cmpd="sng">
            <a:solidFill>
              <a:schemeClr val="accent2"/>
            </a:solidFill>
            <a:prstDash val="solid"/>
            <a:miter lim="800000"/>
            <a:headEnd type="none" w="sm" len="sm"/>
            <a:tailEnd type="none" w="sm" len="sm"/>
          </a:ln>
        </p:spPr>
      </p:cxnSp>
      <p:cxnSp>
        <p:nvCxnSpPr>
          <p:cNvPr id="282" name="Google Shape;282;p33"/>
          <p:cNvCxnSpPr/>
          <p:nvPr/>
        </p:nvCxnSpPr>
        <p:spPr>
          <a:xfrm>
            <a:off x="61722" y="1268016"/>
            <a:ext cx="8167878" cy="0"/>
          </a:xfrm>
          <a:prstGeom prst="straightConnector1">
            <a:avLst/>
          </a:prstGeom>
          <a:noFill/>
          <a:ln w="9525" cap="flat" cmpd="sng">
            <a:solidFill>
              <a:schemeClr val="accent2"/>
            </a:solidFill>
            <a:prstDash val="solid"/>
            <a:miter lim="800000"/>
            <a:headEnd type="none" w="sm" len="sm"/>
            <a:tailEnd type="none" w="sm" len="sm"/>
          </a:ln>
        </p:spPr>
      </p:cxnSp>
      <p:grpSp>
        <p:nvGrpSpPr>
          <p:cNvPr id="283" name="Google Shape;283;p33"/>
          <p:cNvGrpSpPr/>
          <p:nvPr/>
        </p:nvGrpSpPr>
        <p:grpSpPr>
          <a:xfrm>
            <a:off x="830099" y="1741780"/>
            <a:ext cx="1143775" cy="751716"/>
            <a:chOff x="5912869" y="3341112"/>
            <a:chExt cx="1525034" cy="1002288"/>
          </a:xfrm>
        </p:grpSpPr>
        <p:grpSp>
          <p:nvGrpSpPr>
            <p:cNvPr id="284" name="Google Shape;284;p33"/>
            <p:cNvGrpSpPr/>
            <p:nvPr/>
          </p:nvGrpSpPr>
          <p:grpSpPr>
            <a:xfrm>
              <a:off x="6096000" y="3429000"/>
              <a:ext cx="1341903" cy="914400"/>
              <a:chOff x="6181956" y="3619953"/>
              <a:chExt cx="1341903" cy="914400"/>
            </a:xfrm>
          </p:grpSpPr>
          <p:pic>
            <p:nvPicPr>
              <p:cNvPr id="285" name="Google Shape;285;p33" descr="Benutzer mit einfarbiger Füllung"/>
              <p:cNvPicPr preferRelativeResize="0"/>
              <p:nvPr/>
            </p:nvPicPr>
            <p:blipFill rotWithShape="1">
              <a:blip r:embed="rId3">
                <a:alphaModFix/>
              </a:blip>
              <a:srcRect/>
              <a:stretch/>
            </p:blipFill>
            <p:spPr>
              <a:xfrm>
                <a:off x="6181956" y="3619953"/>
                <a:ext cx="914400" cy="914400"/>
              </a:xfrm>
              <a:prstGeom prst="rect">
                <a:avLst/>
              </a:prstGeom>
              <a:noFill/>
              <a:ln>
                <a:noFill/>
              </a:ln>
            </p:spPr>
          </p:pic>
          <p:pic>
            <p:nvPicPr>
              <p:cNvPr id="286" name="Google Shape;286;p33" descr="Benutzer mit einfarbiger Füllung"/>
              <p:cNvPicPr preferRelativeResize="0"/>
              <p:nvPr/>
            </p:nvPicPr>
            <p:blipFill rotWithShape="1">
              <a:blip r:embed="rId3">
                <a:alphaModFix/>
              </a:blip>
              <a:srcRect/>
              <a:stretch/>
            </p:blipFill>
            <p:spPr>
              <a:xfrm>
                <a:off x="6609322" y="3619953"/>
                <a:ext cx="914400" cy="914400"/>
              </a:xfrm>
              <a:prstGeom prst="rect">
                <a:avLst/>
              </a:prstGeom>
              <a:noFill/>
              <a:ln>
                <a:noFill/>
              </a:ln>
            </p:spPr>
          </p:pic>
          <p:sp>
            <p:nvSpPr>
              <p:cNvPr id="287" name="Google Shape;287;p33"/>
              <p:cNvSpPr txBox="1"/>
              <p:nvPr/>
            </p:nvSpPr>
            <p:spPr>
              <a:xfrm>
                <a:off x="6314259" y="4070192"/>
                <a:ext cx="1209600" cy="379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i="0" u="none" strike="noStrike" cap="none">
                    <a:solidFill>
                      <a:srgbClr val="F17829"/>
                    </a:solidFill>
                    <a:latin typeface="Arial"/>
                    <a:ea typeface="Arial"/>
                    <a:cs typeface="Arial"/>
                    <a:sym typeface="Arial"/>
                  </a:rPr>
                  <a:t>Quantity</a:t>
                </a:r>
                <a:endParaRPr sz="1400" b="1" dirty="0">
                  <a:solidFill>
                    <a:srgbClr val="F17829"/>
                  </a:solidFill>
                  <a:latin typeface="Arial"/>
                  <a:ea typeface="Arial"/>
                  <a:cs typeface="Arial"/>
                  <a:sym typeface="Arial"/>
                </a:endParaRPr>
              </a:p>
            </p:txBody>
          </p:sp>
        </p:grpSp>
        <p:grpSp>
          <p:nvGrpSpPr>
            <p:cNvPr id="288" name="Google Shape;288;p33"/>
            <p:cNvGrpSpPr/>
            <p:nvPr/>
          </p:nvGrpSpPr>
          <p:grpSpPr>
            <a:xfrm>
              <a:off x="5912869" y="3341112"/>
              <a:ext cx="439307" cy="439200"/>
              <a:chOff x="2168725" y="4054228"/>
              <a:chExt cx="439307" cy="439200"/>
            </a:xfrm>
          </p:grpSpPr>
          <p:sp>
            <p:nvSpPr>
              <p:cNvPr id="289" name="Google Shape;289;p33"/>
              <p:cNvSpPr/>
              <p:nvPr/>
            </p:nvSpPr>
            <p:spPr>
              <a:xfrm>
                <a:off x="2168725" y="4054228"/>
                <a:ext cx="439307" cy="4392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sp>
            <p:nvSpPr>
              <p:cNvPr id="290" name="Google Shape;290;p33"/>
              <p:cNvSpPr txBox="1"/>
              <p:nvPr/>
            </p:nvSpPr>
            <p:spPr>
              <a:xfrm>
                <a:off x="2212690" y="4089162"/>
                <a:ext cx="351378" cy="36933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a:solidFill>
                      <a:schemeClr val="dk1"/>
                    </a:solidFill>
                    <a:latin typeface="Arial"/>
                    <a:ea typeface="Arial"/>
                    <a:cs typeface="Arial"/>
                    <a:sym typeface="Arial"/>
                  </a:rPr>
                  <a:t>A</a:t>
                </a:r>
                <a:endParaRPr sz="1100" dirty="0"/>
              </a:p>
            </p:txBody>
          </p:sp>
        </p:grpSp>
      </p:grpSp>
      <p:grpSp>
        <p:nvGrpSpPr>
          <p:cNvPr id="291" name="Google Shape;291;p33"/>
          <p:cNvGrpSpPr/>
          <p:nvPr/>
        </p:nvGrpSpPr>
        <p:grpSpPr>
          <a:xfrm>
            <a:off x="811622" y="3200118"/>
            <a:ext cx="1162150" cy="754770"/>
            <a:chOff x="5888233" y="3433151"/>
            <a:chExt cx="1549533" cy="1006360"/>
          </a:xfrm>
        </p:grpSpPr>
        <p:grpSp>
          <p:nvGrpSpPr>
            <p:cNvPr id="292" name="Google Shape;292;p33"/>
            <p:cNvGrpSpPr/>
            <p:nvPr/>
          </p:nvGrpSpPr>
          <p:grpSpPr>
            <a:xfrm>
              <a:off x="6096000" y="3525111"/>
              <a:ext cx="1341766" cy="914400"/>
              <a:chOff x="3311147" y="3544094"/>
              <a:chExt cx="1341766" cy="914400"/>
            </a:xfrm>
          </p:grpSpPr>
          <p:pic>
            <p:nvPicPr>
              <p:cNvPr id="293" name="Google Shape;293;p33" descr="Benutzer mit einfarbiger Füllung"/>
              <p:cNvPicPr preferRelativeResize="0"/>
              <p:nvPr/>
            </p:nvPicPr>
            <p:blipFill rotWithShape="1">
              <a:blip r:embed="rId3">
                <a:alphaModFix/>
              </a:blip>
              <a:srcRect/>
              <a:stretch/>
            </p:blipFill>
            <p:spPr>
              <a:xfrm>
                <a:off x="3311147" y="3544094"/>
                <a:ext cx="914400" cy="914400"/>
              </a:xfrm>
              <a:prstGeom prst="rect">
                <a:avLst/>
              </a:prstGeom>
              <a:noFill/>
              <a:ln>
                <a:noFill/>
              </a:ln>
            </p:spPr>
          </p:pic>
          <p:pic>
            <p:nvPicPr>
              <p:cNvPr id="294" name="Google Shape;294;p33" descr="Benutzer mit einfarbiger Füllung"/>
              <p:cNvPicPr preferRelativeResize="0"/>
              <p:nvPr/>
            </p:nvPicPr>
            <p:blipFill rotWithShape="1">
              <a:blip r:embed="rId3">
                <a:alphaModFix/>
              </a:blip>
              <a:srcRect/>
              <a:stretch/>
            </p:blipFill>
            <p:spPr>
              <a:xfrm>
                <a:off x="3738513" y="3544094"/>
                <a:ext cx="914400" cy="914400"/>
              </a:xfrm>
              <a:prstGeom prst="rect">
                <a:avLst/>
              </a:prstGeom>
              <a:noFill/>
              <a:ln>
                <a:noFill/>
              </a:ln>
            </p:spPr>
          </p:pic>
          <p:sp>
            <p:nvSpPr>
              <p:cNvPr id="295" name="Google Shape;295;p33"/>
              <p:cNvSpPr txBox="1"/>
              <p:nvPr/>
            </p:nvSpPr>
            <p:spPr>
              <a:xfrm>
                <a:off x="3504650" y="4001310"/>
                <a:ext cx="1107900" cy="379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a:solidFill>
                      <a:srgbClr val="F17829"/>
                    </a:solidFill>
                    <a:latin typeface="Arial"/>
                    <a:ea typeface="Arial"/>
                    <a:cs typeface="Arial"/>
                    <a:sym typeface="Arial"/>
                  </a:rPr>
                  <a:t>Quality</a:t>
                </a:r>
                <a:endParaRPr sz="1100" dirty="0"/>
              </a:p>
            </p:txBody>
          </p:sp>
        </p:grpSp>
        <p:grpSp>
          <p:nvGrpSpPr>
            <p:cNvPr id="296" name="Google Shape;296;p33"/>
            <p:cNvGrpSpPr/>
            <p:nvPr/>
          </p:nvGrpSpPr>
          <p:grpSpPr>
            <a:xfrm>
              <a:off x="5888233" y="3433151"/>
              <a:ext cx="439307" cy="439200"/>
              <a:chOff x="4860625" y="4207390"/>
              <a:chExt cx="439307" cy="439200"/>
            </a:xfrm>
          </p:grpSpPr>
          <p:sp>
            <p:nvSpPr>
              <p:cNvPr id="297" name="Google Shape;297;p33"/>
              <p:cNvSpPr/>
              <p:nvPr/>
            </p:nvSpPr>
            <p:spPr>
              <a:xfrm>
                <a:off x="4860625" y="4207390"/>
                <a:ext cx="439307" cy="4392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sp>
            <p:nvSpPr>
              <p:cNvPr id="298" name="Google Shape;298;p33"/>
              <p:cNvSpPr txBox="1"/>
              <p:nvPr/>
            </p:nvSpPr>
            <p:spPr>
              <a:xfrm>
                <a:off x="4904589" y="4242324"/>
                <a:ext cx="351378" cy="36933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b="1">
                    <a:solidFill>
                      <a:schemeClr val="dk1"/>
                    </a:solidFill>
                    <a:latin typeface="Arial"/>
                    <a:ea typeface="Arial"/>
                    <a:cs typeface="Arial"/>
                    <a:sym typeface="Arial"/>
                  </a:rPr>
                  <a:t>B</a:t>
                </a:r>
                <a:endParaRPr sz="1100" dirty="0"/>
              </a:p>
            </p:txBody>
          </p:sp>
        </p:grpSp>
      </p:grpSp>
      <p:pic>
        <p:nvPicPr>
          <p:cNvPr id="299" name="Google Shape;299;p33" descr="Klemmbrett gemischt mit einfarbiger Füllung"/>
          <p:cNvPicPr preferRelativeResize="0"/>
          <p:nvPr/>
        </p:nvPicPr>
        <p:blipFill rotWithShape="1">
          <a:blip r:embed="rId4">
            <a:alphaModFix/>
          </a:blip>
          <a:srcRect/>
          <a:stretch/>
        </p:blipFill>
        <p:spPr>
          <a:xfrm>
            <a:off x="4571114" y="2485837"/>
            <a:ext cx="685800" cy="685800"/>
          </a:xfrm>
          <a:prstGeom prst="rect">
            <a:avLst/>
          </a:prstGeom>
          <a:noFill/>
          <a:ln>
            <a:noFill/>
          </a:ln>
        </p:spPr>
      </p:pic>
      <p:sp>
        <p:nvSpPr>
          <p:cNvPr id="300" name="Google Shape;300;p33"/>
          <p:cNvSpPr txBox="1"/>
          <p:nvPr/>
        </p:nvSpPr>
        <p:spPr>
          <a:xfrm>
            <a:off x="4647928" y="3149146"/>
            <a:ext cx="685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rgbClr val="000000"/>
                </a:solidFill>
                <a:latin typeface="Arial"/>
                <a:ea typeface="Arial"/>
                <a:cs typeface="Arial"/>
                <a:sym typeface="Arial"/>
              </a:rPr>
              <a:t>Exam</a:t>
            </a:r>
            <a:endParaRPr sz="1400" dirty="0">
              <a:solidFill>
                <a:schemeClr val="dk1"/>
              </a:solidFill>
              <a:latin typeface="Calibri"/>
              <a:ea typeface="Calibri"/>
              <a:cs typeface="Calibri"/>
              <a:sym typeface="Calibri"/>
            </a:endParaRPr>
          </a:p>
        </p:txBody>
      </p:sp>
      <p:cxnSp>
        <p:nvCxnSpPr>
          <p:cNvPr id="301" name="Google Shape;301;p33"/>
          <p:cNvCxnSpPr>
            <a:cxnSpLocks/>
          </p:cNvCxnSpPr>
          <p:nvPr/>
        </p:nvCxnSpPr>
        <p:spPr>
          <a:xfrm>
            <a:off x="1973772" y="2150599"/>
            <a:ext cx="2579173" cy="558634"/>
          </a:xfrm>
          <a:prstGeom prst="straightConnector1">
            <a:avLst/>
          </a:prstGeom>
          <a:noFill/>
          <a:ln w="38100" cap="flat" cmpd="sng">
            <a:solidFill>
              <a:srgbClr val="F17829"/>
            </a:solidFill>
            <a:prstDash val="solid"/>
            <a:miter lim="800000"/>
            <a:headEnd type="none" w="sm" len="sm"/>
            <a:tailEnd type="triangle" w="med" len="med"/>
          </a:ln>
        </p:spPr>
      </p:cxnSp>
      <p:cxnSp>
        <p:nvCxnSpPr>
          <p:cNvPr id="302" name="Google Shape;302;p33"/>
          <p:cNvCxnSpPr>
            <a:cxnSpLocks/>
          </p:cNvCxnSpPr>
          <p:nvPr/>
        </p:nvCxnSpPr>
        <p:spPr>
          <a:xfrm flipV="1">
            <a:off x="1973770" y="2947972"/>
            <a:ext cx="2568327" cy="664016"/>
          </a:xfrm>
          <a:prstGeom prst="straightConnector1">
            <a:avLst/>
          </a:prstGeom>
          <a:noFill/>
          <a:ln w="38100" cap="flat" cmpd="sng">
            <a:solidFill>
              <a:srgbClr val="F17829"/>
            </a:solidFill>
            <a:prstDash val="solid"/>
            <a:miter lim="800000"/>
            <a:headEnd type="none" w="sm" len="sm"/>
            <a:tailEnd type="triangle" w="med" len="med"/>
          </a:ln>
        </p:spPr>
      </p:cxnSp>
      <p:cxnSp>
        <p:nvCxnSpPr>
          <p:cNvPr id="303" name="Google Shape;303;p33"/>
          <p:cNvCxnSpPr/>
          <p:nvPr/>
        </p:nvCxnSpPr>
        <p:spPr>
          <a:xfrm>
            <a:off x="5282937" y="2849032"/>
            <a:ext cx="1215592" cy="0"/>
          </a:xfrm>
          <a:prstGeom prst="straightConnector1">
            <a:avLst/>
          </a:prstGeom>
          <a:noFill/>
          <a:ln w="38100" cap="flat" cmpd="sng">
            <a:solidFill>
              <a:srgbClr val="F17829"/>
            </a:solidFill>
            <a:prstDash val="solid"/>
            <a:miter lim="800000"/>
            <a:headEnd type="none" w="sm" len="sm"/>
            <a:tailEnd type="triangle" w="med" len="med"/>
          </a:ln>
        </p:spPr>
      </p:cxnSp>
      <p:sp>
        <p:nvSpPr>
          <p:cNvPr id="304" name="Google Shape;304;p33"/>
          <p:cNvSpPr txBox="1"/>
          <p:nvPr/>
        </p:nvSpPr>
        <p:spPr>
          <a:xfrm rot="745098">
            <a:off x="1973187" y="2145355"/>
            <a:ext cx="2666402"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chemeClr val="dk1"/>
                </a:solidFill>
                <a:latin typeface="Arial"/>
                <a:ea typeface="Arial"/>
                <a:cs typeface="Arial"/>
                <a:sym typeface="Arial"/>
              </a:rPr>
              <a:t>Quantitative </a:t>
            </a:r>
            <a:r>
              <a:rPr lang="de" dirty="0">
                <a:solidFill>
                  <a:schemeClr val="dk1"/>
                </a:solidFill>
              </a:rPr>
              <a:t>l</a:t>
            </a:r>
            <a:r>
              <a:rPr lang="de" sz="1400" dirty="0">
                <a:solidFill>
                  <a:schemeClr val="dk1"/>
                </a:solidFill>
                <a:latin typeface="Arial"/>
                <a:ea typeface="Arial"/>
                <a:cs typeface="Arial"/>
                <a:sym typeface="Arial"/>
              </a:rPr>
              <a:t>earning process</a:t>
            </a:r>
            <a:endParaRPr sz="1100" dirty="0"/>
          </a:p>
        </p:txBody>
      </p:sp>
      <p:sp>
        <p:nvSpPr>
          <p:cNvPr id="305" name="Google Shape;305;p33"/>
          <p:cNvSpPr txBox="1"/>
          <p:nvPr/>
        </p:nvSpPr>
        <p:spPr>
          <a:xfrm rot="20707983">
            <a:off x="2030498" y="3177146"/>
            <a:ext cx="3381964"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dirty="0">
                <a:solidFill>
                  <a:schemeClr val="dk1"/>
                </a:solidFill>
              </a:rPr>
              <a:t>Qualitative l</a:t>
            </a:r>
            <a:r>
              <a:rPr lang="de" sz="1400" dirty="0">
                <a:solidFill>
                  <a:schemeClr val="dk1"/>
                </a:solidFill>
                <a:latin typeface="Arial"/>
                <a:ea typeface="Arial"/>
                <a:cs typeface="Arial"/>
                <a:sym typeface="Arial"/>
              </a:rPr>
              <a:t>earning process</a:t>
            </a:r>
            <a:endParaRPr sz="1100" dirty="0"/>
          </a:p>
        </p:txBody>
      </p:sp>
      <p:sp>
        <p:nvSpPr>
          <p:cNvPr id="306" name="Google Shape;306;p33"/>
          <p:cNvSpPr txBox="1"/>
          <p:nvPr/>
        </p:nvSpPr>
        <p:spPr>
          <a:xfrm>
            <a:off x="6550575" y="2729840"/>
            <a:ext cx="2250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de" sz="1400" dirty="0">
                <a:solidFill>
                  <a:schemeClr val="dk1"/>
                </a:solidFill>
                <a:latin typeface="Arial" panose="020B0604020202020204" pitchFamily="34" charset="0"/>
                <a:ea typeface="Calibri"/>
                <a:cs typeface="Arial" panose="020B0604020202020204" pitchFamily="34" charset="0"/>
                <a:sym typeface="Calibri"/>
              </a:rPr>
              <a:t>Evaluation &amp; Discussion</a:t>
            </a:r>
            <a:endParaRPr sz="1400" dirty="0">
              <a:solidFill>
                <a:schemeClr val="dk1"/>
              </a:solidFill>
              <a:latin typeface="Arial" panose="020B0604020202020204" pitchFamily="34" charset="0"/>
              <a:ea typeface="Calibri"/>
              <a:cs typeface="Arial" panose="020B0604020202020204" pitchFamily="34" charset="0"/>
              <a:sym typeface="Calibri"/>
            </a:endParaRPr>
          </a:p>
        </p:txBody>
      </p:sp>
      <p:sp>
        <p:nvSpPr>
          <p:cNvPr id="5" name="Textfeld 4">
            <a:extLst>
              <a:ext uri="{FF2B5EF4-FFF2-40B4-BE49-F238E27FC236}">
                <a16:creationId xmlns:a16="http://schemas.microsoft.com/office/drawing/2014/main" id="{9E597993-1A43-AD2C-D073-B88475F87EBB}"/>
              </a:ext>
            </a:extLst>
          </p:cNvPr>
          <p:cNvSpPr txBox="1"/>
          <p:nvPr/>
        </p:nvSpPr>
        <p:spPr>
          <a:xfrm>
            <a:off x="7599317" y="2903456"/>
            <a:ext cx="997389" cy="307777"/>
          </a:xfrm>
          <a:prstGeom prst="rect">
            <a:avLst/>
          </a:prstGeom>
          <a:noFill/>
        </p:spPr>
        <p:txBody>
          <a:bodyPr wrap="none" rtlCol="0">
            <a:spAutoFit/>
          </a:bodyPr>
          <a:lstStyle/>
          <a:p>
            <a:r>
              <a:rPr lang="de-DE" b="1" dirty="0">
                <a:solidFill>
                  <a:srgbClr val="F17829"/>
                </a:solidFill>
              </a:rPr>
              <a:t>[optional]</a:t>
            </a:r>
          </a:p>
        </p:txBody>
      </p:sp>
    </p:spTree>
  </p:cSld>
  <p:clrMapOvr>
    <a:masterClrMapping/>
  </p:clrMapOvr>
  <mc:AlternateContent xmlns:mc="http://schemas.openxmlformats.org/markup-compatibility/2006" xmlns:p14="http://schemas.microsoft.com/office/powerpoint/2010/main">
    <mc:Choice Requires="p14">
      <p:transition spd="slow" p14:dur="2000" advTm="44608"/>
    </mc:Choice>
    <mc:Fallback xmlns="">
      <p:transition spd="slow" advTm="446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17829"/>
              </a:buClr>
              <a:buSzPts val="3300"/>
              <a:buFont typeface="Arial"/>
              <a:buNone/>
            </a:pPr>
            <a:r>
              <a:rPr lang="de" b="1">
                <a:solidFill>
                  <a:srgbClr val="F17829"/>
                </a:solidFill>
                <a:latin typeface="Arial"/>
                <a:ea typeface="Arial"/>
                <a:cs typeface="Arial"/>
                <a:sym typeface="Arial"/>
              </a:rPr>
              <a:t>Progress</a:t>
            </a:r>
            <a:endParaRPr/>
          </a:p>
        </p:txBody>
      </p:sp>
      <p:sp>
        <p:nvSpPr>
          <p:cNvPr id="213" name="Google Shape;213;p29"/>
          <p:cNvSpPr txBox="1">
            <a:spLocks noGrp="1"/>
          </p:cNvSpPr>
          <p:nvPr>
            <p:ph type="ftr" idx="11"/>
          </p:nvPr>
        </p:nvSpPr>
        <p:spPr>
          <a:xfrm>
            <a:off x="138801" y="4767275"/>
            <a:ext cx="7362000" cy="273900"/>
          </a:xfrm>
          <a:prstGeom prst="rect">
            <a:avLst/>
          </a:prstGeom>
          <a:no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de" sz="900" b="0" i="0" u="none" strike="noStrike" kern="0" cap="none" spc="0" normalizeH="0" baseline="0" noProof="0">
                <a:ln>
                  <a:noFill/>
                </a:ln>
                <a:solidFill>
                  <a:srgbClr val="888888"/>
                </a:solidFill>
                <a:effectLst/>
                <a:uLnTx/>
                <a:uFillTx/>
                <a:latin typeface="Arial"/>
                <a:cs typeface="Arial"/>
                <a:sym typeface="Arial"/>
              </a:rPr>
              <a:t>PROBLEM STATEMENT &amp; USE CASE</a:t>
            </a:r>
            <a:r>
              <a:rPr kumimoji="0" lang="de" sz="900" b="1" i="0" u="none" strike="noStrike" kern="0" cap="none" spc="0" normalizeH="0" baseline="0" noProof="0">
                <a:ln>
                  <a:noFill/>
                </a:ln>
                <a:solidFill>
                  <a:srgbClr val="F17829"/>
                </a:solidFill>
                <a:effectLst/>
                <a:uLnTx/>
                <a:uFillTx/>
                <a:latin typeface="Arial"/>
                <a:cs typeface="Arial"/>
                <a:sym typeface="Arial"/>
              </a:rPr>
              <a:t> </a:t>
            </a:r>
            <a:r>
              <a:rPr kumimoji="0" lang="de" sz="900" b="0" i="0" u="none" strike="noStrike" kern="0" cap="none" spc="0" normalizeH="0" baseline="0" noProof="0">
                <a:ln>
                  <a:noFill/>
                </a:ln>
                <a:solidFill>
                  <a:srgbClr val="888888"/>
                </a:solidFill>
                <a:effectLst/>
                <a:uLnTx/>
                <a:uFillTx/>
                <a:latin typeface="Arial"/>
                <a:ea typeface="Arial"/>
                <a:cs typeface="Arial"/>
                <a:sym typeface="Arial"/>
              </a:rPr>
              <a:t>&gt; </a:t>
            </a:r>
            <a:r>
              <a:rPr kumimoji="0" lang="de" sz="900" b="1" i="0" u="none" strike="noStrike" kern="0" cap="none" spc="0" normalizeH="0" baseline="0" noProof="0">
                <a:ln>
                  <a:noFill/>
                </a:ln>
                <a:solidFill>
                  <a:srgbClr val="F17829"/>
                </a:solidFill>
                <a:effectLst/>
                <a:uLnTx/>
                <a:uFillTx/>
                <a:latin typeface="Arial"/>
                <a:cs typeface="Arial"/>
                <a:sym typeface="Arial"/>
              </a:rPr>
              <a:t>DEMONSTRATION</a:t>
            </a:r>
            <a:r>
              <a:rPr kumimoji="0" lang="de" sz="900" b="0" i="0" u="none" strike="noStrike" kern="0" cap="none" spc="0" normalizeH="0" baseline="0" noProof="0">
                <a:ln>
                  <a:noFill/>
                </a:ln>
                <a:solidFill>
                  <a:srgbClr val="888888"/>
                </a:solidFill>
                <a:effectLst/>
                <a:uLnTx/>
                <a:uFillTx/>
                <a:latin typeface="Arial"/>
                <a:ea typeface="Arial"/>
                <a:cs typeface="Arial"/>
                <a:sym typeface="Arial"/>
              </a:rPr>
              <a:t> &gt; FURTHER DECISIONS &gt; ROADMAP &amp; NEXT STEPS</a:t>
            </a:r>
            <a:endParaRPr kumimoji="0" sz="900" b="0" i="0" u="none" strike="noStrike" kern="0" cap="none" spc="0" normalizeH="0" baseline="0" noProof="0">
              <a:ln>
                <a:noFill/>
              </a:ln>
              <a:solidFill>
                <a:srgbClr val="888888"/>
              </a:solidFill>
              <a:effectLst/>
              <a:uLnTx/>
              <a:uFillTx/>
              <a:latin typeface="Arial"/>
              <a:cs typeface="Arial"/>
              <a:sym typeface="Arial"/>
            </a:endParaRPr>
          </a:p>
        </p:txBody>
      </p:sp>
      <p:sp>
        <p:nvSpPr>
          <p:cNvPr id="214" name="Google Shape;214;p29"/>
          <p:cNvSpPr txBox="1">
            <a:spLocks noGrp="1"/>
          </p:cNvSpPr>
          <p:nvPr>
            <p:ph type="sldNum" idx="12"/>
          </p:nvPr>
        </p:nvSpPr>
        <p:spPr>
          <a:xfrm>
            <a:off x="7038594"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de" sz="1100" b="1" i="0" u="none" strike="noStrike" kern="0" cap="none" spc="0" normalizeH="0" baseline="0" noProof="0" dirty="0">
                <a:ln>
                  <a:noFill/>
                </a:ln>
                <a:solidFill>
                  <a:srgbClr val="F17829"/>
                </a:solidFill>
                <a:effectLst/>
                <a:uLnTx/>
                <a:uFillTx/>
                <a:latin typeface="Arial"/>
                <a:cs typeface="Arial"/>
                <a:sym typeface="Arial"/>
              </a:rPr>
              <a:t>5</a:t>
            </a:r>
            <a:endParaRPr kumimoji="0" sz="1100" b="1" i="0" u="none" strike="noStrike" kern="0" cap="none" spc="0" normalizeH="0" baseline="0" noProof="0" dirty="0">
              <a:ln>
                <a:noFill/>
              </a:ln>
              <a:solidFill>
                <a:srgbClr val="F17829"/>
              </a:solidFill>
              <a:effectLst/>
              <a:uLnTx/>
              <a:uFillTx/>
              <a:latin typeface="Arial"/>
              <a:cs typeface="Arial"/>
              <a:sym typeface="Arial"/>
            </a:endParaRPr>
          </a:p>
        </p:txBody>
      </p:sp>
      <p:cxnSp>
        <p:nvCxnSpPr>
          <p:cNvPr id="215" name="Google Shape;215;p29"/>
          <p:cNvCxnSpPr/>
          <p:nvPr/>
        </p:nvCxnSpPr>
        <p:spPr>
          <a:xfrm>
            <a:off x="61722" y="1268016"/>
            <a:ext cx="5514600" cy="0"/>
          </a:xfrm>
          <a:prstGeom prst="straightConnector1">
            <a:avLst/>
          </a:prstGeom>
          <a:noFill/>
          <a:ln w="9525" cap="flat" cmpd="sng">
            <a:solidFill>
              <a:schemeClr val="accent2"/>
            </a:solidFill>
            <a:prstDash val="solid"/>
            <a:miter lim="800000"/>
            <a:headEnd type="none" w="sm" len="sm"/>
            <a:tailEnd type="none" w="sm" len="sm"/>
          </a:ln>
        </p:spPr>
      </p:cxnSp>
      <p:cxnSp>
        <p:nvCxnSpPr>
          <p:cNvPr id="216" name="Google Shape;216;p29"/>
          <p:cNvCxnSpPr/>
          <p:nvPr/>
        </p:nvCxnSpPr>
        <p:spPr>
          <a:xfrm>
            <a:off x="61722" y="1268016"/>
            <a:ext cx="8167800" cy="0"/>
          </a:xfrm>
          <a:prstGeom prst="straightConnector1">
            <a:avLst/>
          </a:prstGeom>
          <a:noFill/>
          <a:ln w="9525" cap="flat" cmpd="sng">
            <a:solidFill>
              <a:schemeClr val="accent2"/>
            </a:solidFill>
            <a:prstDash val="solid"/>
            <a:miter lim="800000"/>
            <a:headEnd type="none" w="sm" len="sm"/>
            <a:tailEnd type="none" w="sm" len="sm"/>
          </a:ln>
        </p:spPr>
      </p:cxnSp>
      <p:sp>
        <p:nvSpPr>
          <p:cNvPr id="217" name="Google Shape;217;p29"/>
          <p:cNvSpPr txBox="1">
            <a:spLocks noGrp="1"/>
          </p:cNvSpPr>
          <p:nvPr>
            <p:ph type="body" idx="1"/>
          </p:nvPr>
        </p:nvSpPr>
        <p:spPr>
          <a:xfrm>
            <a:off x="389025" y="1428025"/>
            <a:ext cx="8693400" cy="3199200"/>
          </a:xfrm>
          <a:prstGeom prst="rect">
            <a:avLst/>
          </a:prstGeom>
          <a:noFill/>
          <a:ln>
            <a:noFill/>
          </a:ln>
        </p:spPr>
        <p:txBody>
          <a:bodyPr spcFirstLastPara="1" wrap="square" lIns="68575" tIns="34275" rIns="68575" bIns="34275" anchor="t" anchorCtr="0">
            <a:normAutofit/>
          </a:bodyPr>
          <a:lstStyle/>
          <a:p>
            <a:pPr marL="457200" lvl="0" indent="-330200" algn="l" rtl="0">
              <a:lnSpc>
                <a:spcPct val="115000"/>
              </a:lnSpc>
              <a:spcBef>
                <a:spcPts val="0"/>
              </a:spcBef>
              <a:spcAft>
                <a:spcPts val="0"/>
              </a:spcAft>
              <a:buSzPts val="1600"/>
              <a:buFont typeface="Arial"/>
              <a:buChar char="•"/>
            </a:pPr>
            <a:r>
              <a:rPr lang="de" sz="1600" b="1">
                <a:latin typeface="Arial"/>
                <a:ea typeface="Arial"/>
                <a:cs typeface="Arial"/>
                <a:sym typeface="Arial"/>
              </a:rPr>
              <a:t>Read papers regarding generative agents and LLMs in general</a:t>
            </a:r>
            <a:endParaRPr sz="1600" b="1">
              <a:latin typeface="Arial"/>
              <a:ea typeface="Arial"/>
              <a:cs typeface="Arial"/>
              <a:sym typeface="Arial"/>
            </a:endParaRPr>
          </a:p>
          <a:p>
            <a:pPr marL="457200" lvl="0" indent="0" algn="l" rtl="0">
              <a:lnSpc>
                <a:spcPct val="115000"/>
              </a:lnSpc>
              <a:spcBef>
                <a:spcPts val="0"/>
              </a:spcBef>
              <a:spcAft>
                <a:spcPts val="0"/>
              </a:spcAft>
              <a:buNone/>
            </a:pPr>
            <a:endParaRPr sz="1600" b="1">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de" sz="1600" b="1">
                <a:latin typeface="Arial"/>
                <a:ea typeface="Arial"/>
                <a:cs typeface="Arial"/>
                <a:sym typeface="Arial"/>
              </a:rPr>
              <a:t>Get used to LLMs and corresponding tools</a:t>
            </a:r>
            <a:endParaRPr sz="1600" b="1">
              <a:latin typeface="Arial"/>
              <a:ea typeface="Arial"/>
              <a:cs typeface="Arial"/>
              <a:sym typeface="Arial"/>
            </a:endParaRPr>
          </a:p>
          <a:p>
            <a:pPr marL="0" lvl="0" indent="0" algn="l" rtl="0">
              <a:lnSpc>
                <a:spcPct val="115000"/>
              </a:lnSpc>
              <a:spcBef>
                <a:spcPts val="0"/>
              </a:spcBef>
              <a:spcAft>
                <a:spcPts val="0"/>
              </a:spcAft>
              <a:buNone/>
            </a:pPr>
            <a:endParaRPr sz="1600" b="1">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de" sz="1600" b="1">
                <a:latin typeface="Arial"/>
                <a:ea typeface="Arial"/>
                <a:cs typeface="Arial"/>
                <a:sym typeface="Arial"/>
              </a:rPr>
              <a:t>Set up dataset with 500 MC-questions and the answers (csv)</a:t>
            </a:r>
            <a:endParaRPr sz="1600" b="1">
              <a:latin typeface="Arial"/>
              <a:ea typeface="Arial"/>
              <a:cs typeface="Arial"/>
              <a:sym typeface="Arial"/>
            </a:endParaRPr>
          </a:p>
          <a:p>
            <a:pPr marL="0" lvl="0" indent="0" algn="l" rtl="0">
              <a:lnSpc>
                <a:spcPct val="115000"/>
              </a:lnSpc>
              <a:spcBef>
                <a:spcPts val="0"/>
              </a:spcBef>
              <a:spcAft>
                <a:spcPts val="0"/>
              </a:spcAft>
              <a:buNone/>
            </a:pPr>
            <a:endParaRPr sz="1600" b="1">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de" sz="1600" b="1">
                <a:latin typeface="Arial"/>
                <a:ea typeface="Arial"/>
                <a:cs typeface="Arial"/>
                <a:sym typeface="Arial"/>
              </a:rPr>
              <a:t>Split dataset into chunks and store in FAISS index for similarity search &amp; retrieval with Langchain</a:t>
            </a:r>
            <a:endParaRPr sz="1600" b="1">
              <a:latin typeface="Arial"/>
              <a:ea typeface="Arial"/>
              <a:cs typeface="Arial"/>
              <a:sym typeface="Arial"/>
            </a:endParaRPr>
          </a:p>
          <a:p>
            <a:pPr marL="0" lvl="0" indent="0" algn="l" rtl="0">
              <a:lnSpc>
                <a:spcPct val="115000"/>
              </a:lnSpc>
              <a:spcBef>
                <a:spcPts val="0"/>
              </a:spcBef>
              <a:spcAft>
                <a:spcPts val="0"/>
              </a:spcAft>
              <a:buNone/>
            </a:pPr>
            <a:endParaRPr sz="1600" b="1">
              <a:latin typeface="Arial"/>
              <a:ea typeface="Arial"/>
              <a:cs typeface="Arial"/>
              <a:sym typeface="Arial"/>
            </a:endParaRPr>
          </a:p>
          <a:p>
            <a:pPr marL="457200" lvl="0" indent="-330200" algn="l" rtl="0">
              <a:lnSpc>
                <a:spcPct val="115000"/>
              </a:lnSpc>
              <a:spcBef>
                <a:spcPts val="0"/>
              </a:spcBef>
              <a:spcAft>
                <a:spcPts val="0"/>
              </a:spcAft>
              <a:buSzPts val="1600"/>
              <a:buFont typeface="Arial"/>
              <a:buChar char="•"/>
            </a:pPr>
            <a:r>
              <a:rPr lang="de" sz="1600" b="1">
                <a:latin typeface="Arial"/>
                <a:ea typeface="Arial"/>
                <a:cs typeface="Arial"/>
                <a:sym typeface="Arial"/>
              </a:rPr>
              <a:t>Start using Google Colab to overcome local limitations </a:t>
            </a:r>
            <a:endParaRPr sz="1600" b="1">
              <a:latin typeface="Arial"/>
              <a:ea typeface="Arial"/>
              <a:cs typeface="Arial"/>
              <a:sym typeface="Arial"/>
            </a:endParaRPr>
          </a:p>
          <a:p>
            <a:pPr marL="457200" lvl="0" indent="0" algn="l" rtl="0">
              <a:lnSpc>
                <a:spcPct val="115000"/>
              </a:lnSpc>
              <a:spcBef>
                <a:spcPts val="0"/>
              </a:spcBef>
              <a:spcAft>
                <a:spcPts val="0"/>
              </a:spcAft>
              <a:buNone/>
            </a:pPr>
            <a:r>
              <a:rPr lang="de" sz="1600" b="1">
                <a:latin typeface="Arial"/>
                <a:ea typeface="Arial"/>
                <a:cs typeface="Arial"/>
                <a:sym typeface="Arial"/>
              </a:rPr>
              <a:t>(max tokens, execution time etc.)</a:t>
            </a:r>
            <a:endParaRPr sz="1600" b="1">
              <a:latin typeface="Arial"/>
              <a:ea typeface="Arial"/>
              <a:cs typeface="Arial"/>
              <a:sym typeface="Arial"/>
            </a:endParaRPr>
          </a:p>
          <a:p>
            <a:pPr marL="0" lvl="0" indent="0" algn="l" rtl="0">
              <a:lnSpc>
                <a:spcPct val="115000"/>
              </a:lnSpc>
              <a:spcBef>
                <a:spcPts val="0"/>
              </a:spcBef>
              <a:spcAft>
                <a:spcPts val="0"/>
              </a:spcAft>
              <a:buNone/>
            </a:pPr>
            <a:endParaRPr sz="2000" b="1">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142300"/>
    </mc:Choice>
    <mc:Fallback xmlns="">
      <p:transition spd="slow" advTm="1423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17829"/>
              </a:buClr>
              <a:buSzPts val="3300"/>
              <a:buFont typeface="Arial"/>
              <a:buNone/>
            </a:pPr>
            <a:r>
              <a:rPr lang="de" b="1">
                <a:solidFill>
                  <a:srgbClr val="F17829"/>
                </a:solidFill>
                <a:latin typeface="Arial"/>
                <a:ea typeface="Arial"/>
                <a:cs typeface="Arial"/>
                <a:sym typeface="Arial"/>
              </a:rPr>
              <a:t>DEMONSTRATION</a:t>
            </a:r>
            <a:endParaRPr/>
          </a:p>
        </p:txBody>
      </p:sp>
      <p:sp>
        <p:nvSpPr>
          <p:cNvPr id="224" name="Google Shape;224;p30"/>
          <p:cNvSpPr txBox="1">
            <a:spLocks noGrp="1"/>
          </p:cNvSpPr>
          <p:nvPr>
            <p:ph type="sldNum" idx="12"/>
          </p:nvPr>
        </p:nvSpPr>
        <p:spPr>
          <a:xfrm>
            <a:off x="7038594"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de" sz="900" b="1" i="0" u="none" strike="noStrike" kern="0" cap="none" spc="0" normalizeH="0" baseline="0" noProof="0" dirty="0">
                <a:ln>
                  <a:noFill/>
                </a:ln>
                <a:solidFill>
                  <a:srgbClr val="F17829"/>
                </a:solidFill>
                <a:effectLst/>
                <a:uLnTx/>
                <a:uFillTx/>
                <a:latin typeface="Arial"/>
                <a:cs typeface="Arial"/>
                <a:sym typeface="Arial"/>
              </a:rPr>
              <a:t>6</a:t>
            </a:r>
            <a:endParaRPr kumimoji="0" sz="900" b="1" i="0" u="none" strike="noStrike" kern="0" cap="none" spc="0" normalizeH="0" baseline="0" noProof="0" dirty="0">
              <a:ln>
                <a:noFill/>
              </a:ln>
              <a:solidFill>
                <a:srgbClr val="F17829"/>
              </a:solidFill>
              <a:effectLst/>
              <a:uLnTx/>
              <a:uFillTx/>
              <a:latin typeface="Arial"/>
              <a:cs typeface="Arial"/>
              <a:sym typeface="Arial"/>
            </a:endParaRPr>
          </a:p>
        </p:txBody>
      </p:sp>
      <p:cxnSp>
        <p:nvCxnSpPr>
          <p:cNvPr id="226" name="Google Shape;226;p30"/>
          <p:cNvCxnSpPr/>
          <p:nvPr/>
        </p:nvCxnSpPr>
        <p:spPr>
          <a:xfrm>
            <a:off x="61722" y="1268016"/>
            <a:ext cx="5514600" cy="0"/>
          </a:xfrm>
          <a:prstGeom prst="straightConnector1">
            <a:avLst/>
          </a:prstGeom>
          <a:noFill/>
          <a:ln w="9525" cap="flat" cmpd="sng">
            <a:solidFill>
              <a:schemeClr val="accent2"/>
            </a:solidFill>
            <a:prstDash val="solid"/>
            <a:miter lim="800000"/>
            <a:headEnd type="none" w="sm" len="sm"/>
            <a:tailEnd type="none" w="sm" len="sm"/>
          </a:ln>
        </p:spPr>
      </p:cxnSp>
      <p:cxnSp>
        <p:nvCxnSpPr>
          <p:cNvPr id="227" name="Google Shape;227;p30"/>
          <p:cNvCxnSpPr/>
          <p:nvPr/>
        </p:nvCxnSpPr>
        <p:spPr>
          <a:xfrm>
            <a:off x="61722" y="1268016"/>
            <a:ext cx="8167800" cy="0"/>
          </a:xfrm>
          <a:prstGeom prst="straightConnector1">
            <a:avLst/>
          </a:prstGeom>
          <a:noFill/>
          <a:ln w="9525" cap="flat" cmpd="sng">
            <a:solidFill>
              <a:schemeClr val="accent2"/>
            </a:solidFill>
            <a:prstDash val="solid"/>
            <a:miter lim="800000"/>
            <a:headEnd type="none" w="sm" len="sm"/>
            <a:tailEnd type="none" w="sm" len="sm"/>
          </a:ln>
        </p:spPr>
      </p:cxnSp>
      <p:pic>
        <p:nvPicPr>
          <p:cNvPr id="2" name="2023-12-18 00-38-22">
            <a:hlinkClick r:id="" action="ppaction://media"/>
            <a:extLst>
              <a:ext uri="{FF2B5EF4-FFF2-40B4-BE49-F238E27FC236}">
                <a16:creationId xmlns:a16="http://schemas.microsoft.com/office/drawing/2014/main" id="{45677C94-BA20-1932-306C-07A63804D12D}"/>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439903" y="1308811"/>
            <a:ext cx="6798223" cy="3824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9510"/>
    </mc:Choice>
    <mc:Fallback xmlns="">
      <p:transition spd="slow" advTm="1895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11320" objId="2"/>
        <p14:stopEvt time="188420" objId="2"/>
        <p14:playEvt time="188454" objId="2"/>
        <p14:stopEvt time="189399"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17829"/>
              </a:buClr>
              <a:buSzPts val="3300"/>
              <a:buFont typeface="Arial"/>
              <a:buNone/>
            </a:pPr>
            <a:r>
              <a:rPr lang="de" b="1">
                <a:solidFill>
                  <a:srgbClr val="F17829"/>
                </a:solidFill>
                <a:latin typeface="Arial"/>
                <a:ea typeface="Arial"/>
                <a:cs typeface="Arial"/>
                <a:sym typeface="Arial"/>
              </a:rPr>
              <a:t>FURTHER DECISIONS</a:t>
            </a:r>
            <a:endParaRPr/>
          </a:p>
        </p:txBody>
      </p:sp>
      <p:sp>
        <p:nvSpPr>
          <p:cNvPr id="234" name="Google Shape;234;p31"/>
          <p:cNvSpPr txBox="1">
            <a:spLocks noGrp="1"/>
          </p:cNvSpPr>
          <p:nvPr>
            <p:ph type="sldNum" idx="12"/>
          </p:nvPr>
        </p:nvSpPr>
        <p:spPr>
          <a:xfrm>
            <a:off x="7038594" y="4767263"/>
            <a:ext cx="2057400" cy="273900"/>
          </a:xfrm>
          <a:prstGeom prst="rect">
            <a:avLst/>
          </a:prstGeom>
          <a:noFill/>
          <a:ln>
            <a:noFill/>
          </a:ln>
        </p:spPr>
        <p:txBody>
          <a:bodyPr spcFirstLastPara="1" wrap="square" lIns="68575" tIns="34275" rIns="68575" bIns="3427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de" sz="900" b="1" i="0" u="none" strike="noStrike" kern="0" cap="none" spc="0" normalizeH="0" baseline="0" noProof="0" dirty="0">
                <a:ln>
                  <a:noFill/>
                </a:ln>
                <a:solidFill>
                  <a:srgbClr val="F17829"/>
                </a:solidFill>
                <a:effectLst/>
                <a:uLnTx/>
                <a:uFillTx/>
                <a:latin typeface="Arial"/>
                <a:cs typeface="Arial"/>
                <a:sym typeface="Arial"/>
              </a:rPr>
              <a:t>7</a:t>
            </a:r>
            <a:endParaRPr kumimoji="0" sz="900" b="1" i="0" u="none" strike="noStrike" kern="0" cap="none" spc="0" normalizeH="0" baseline="0" noProof="0" dirty="0">
              <a:ln>
                <a:noFill/>
              </a:ln>
              <a:solidFill>
                <a:srgbClr val="F17829"/>
              </a:solidFill>
              <a:effectLst/>
              <a:uLnTx/>
              <a:uFillTx/>
              <a:latin typeface="Arial"/>
              <a:cs typeface="Arial"/>
              <a:sym typeface="Arial"/>
            </a:endParaRPr>
          </a:p>
        </p:txBody>
      </p:sp>
      <p:sp>
        <p:nvSpPr>
          <p:cNvPr id="235" name="Google Shape;235;p31"/>
          <p:cNvSpPr txBox="1"/>
          <p:nvPr/>
        </p:nvSpPr>
        <p:spPr>
          <a:xfrm>
            <a:off x="138801" y="4767275"/>
            <a:ext cx="7443300" cy="273900"/>
          </a:xfrm>
          <a:prstGeom prst="rect">
            <a:avLst/>
          </a:prstGeom>
          <a:no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de" sz="900" b="0" i="0" u="none" strike="noStrike" kern="0" cap="none" spc="0" normalizeH="0" baseline="0" noProof="0">
                <a:ln>
                  <a:noFill/>
                </a:ln>
                <a:solidFill>
                  <a:srgbClr val="888888"/>
                </a:solidFill>
                <a:effectLst/>
                <a:uLnTx/>
                <a:uFillTx/>
                <a:latin typeface="Arial"/>
                <a:ea typeface="Arial"/>
                <a:cs typeface="Arial"/>
                <a:sym typeface="Arial"/>
              </a:rPr>
              <a:t>PROBLEM STATEMENT &amp; USE CASE &gt; DEMONSTRATION &gt; </a:t>
            </a:r>
            <a:r>
              <a:rPr kumimoji="0" lang="de" sz="900" b="1" i="0" u="none" strike="noStrike" kern="0" cap="none" spc="0" normalizeH="0" baseline="0" noProof="0">
                <a:ln>
                  <a:noFill/>
                </a:ln>
                <a:solidFill>
                  <a:srgbClr val="F17829"/>
                </a:solidFill>
                <a:effectLst/>
                <a:uLnTx/>
                <a:uFillTx/>
                <a:latin typeface="Arial"/>
                <a:ea typeface="Arial"/>
                <a:cs typeface="Arial"/>
                <a:sym typeface="Arial"/>
              </a:rPr>
              <a:t>FURTHER DECISIONS</a:t>
            </a:r>
            <a:r>
              <a:rPr kumimoji="0" lang="de" sz="900" b="0" i="0" u="none" strike="noStrike" kern="0" cap="none" spc="0" normalizeH="0" baseline="0" noProof="0">
                <a:ln>
                  <a:noFill/>
                </a:ln>
                <a:solidFill>
                  <a:srgbClr val="888888"/>
                </a:solidFill>
                <a:effectLst/>
                <a:uLnTx/>
                <a:uFillTx/>
                <a:latin typeface="Arial"/>
                <a:ea typeface="Arial"/>
                <a:cs typeface="Arial"/>
                <a:sym typeface="Arial"/>
              </a:rPr>
              <a:t> &gt; ROADMAP &amp; NEXT STEPS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6" name="Google Shape;236;p31"/>
          <p:cNvCxnSpPr/>
          <p:nvPr/>
        </p:nvCxnSpPr>
        <p:spPr>
          <a:xfrm>
            <a:off x="61722" y="1268016"/>
            <a:ext cx="5514600" cy="0"/>
          </a:xfrm>
          <a:prstGeom prst="straightConnector1">
            <a:avLst/>
          </a:prstGeom>
          <a:noFill/>
          <a:ln w="9525" cap="flat" cmpd="sng">
            <a:solidFill>
              <a:schemeClr val="accent2"/>
            </a:solidFill>
            <a:prstDash val="solid"/>
            <a:miter lim="800000"/>
            <a:headEnd type="none" w="sm" len="sm"/>
            <a:tailEnd type="none" w="sm" len="sm"/>
          </a:ln>
        </p:spPr>
      </p:cxnSp>
      <p:cxnSp>
        <p:nvCxnSpPr>
          <p:cNvPr id="237" name="Google Shape;237;p31"/>
          <p:cNvCxnSpPr/>
          <p:nvPr/>
        </p:nvCxnSpPr>
        <p:spPr>
          <a:xfrm>
            <a:off x="61722" y="1268016"/>
            <a:ext cx="8167800" cy="0"/>
          </a:xfrm>
          <a:prstGeom prst="straightConnector1">
            <a:avLst/>
          </a:prstGeom>
          <a:noFill/>
          <a:ln w="9525" cap="flat" cmpd="sng">
            <a:solidFill>
              <a:schemeClr val="accent2"/>
            </a:solidFill>
            <a:prstDash val="solid"/>
            <a:miter lim="800000"/>
            <a:headEnd type="none" w="sm" len="sm"/>
            <a:tailEnd type="none" w="sm" len="sm"/>
          </a:ln>
        </p:spPr>
      </p:cxnSp>
      <p:sp>
        <p:nvSpPr>
          <p:cNvPr id="238" name="Google Shape;238;p31"/>
          <p:cNvSpPr txBox="1">
            <a:spLocks noGrp="1"/>
          </p:cNvSpPr>
          <p:nvPr>
            <p:ph type="body" idx="1"/>
          </p:nvPr>
        </p:nvSpPr>
        <p:spPr>
          <a:xfrm>
            <a:off x="628650" y="1503869"/>
            <a:ext cx="7886700" cy="32634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endParaRPr sz="1500" b="1" dirty="0">
              <a:latin typeface="Arial"/>
              <a:ea typeface="Arial"/>
              <a:cs typeface="Arial"/>
              <a:sym typeface="Arial"/>
            </a:endParaRPr>
          </a:p>
          <a:p>
            <a:pPr marL="0" lvl="0" indent="0" algn="l" rtl="0">
              <a:lnSpc>
                <a:spcPct val="90000"/>
              </a:lnSpc>
              <a:spcBef>
                <a:spcPts val="0"/>
              </a:spcBef>
              <a:spcAft>
                <a:spcPts val="0"/>
              </a:spcAft>
              <a:buNone/>
            </a:pPr>
            <a:endParaRPr sz="1500" b="1" dirty="0">
              <a:latin typeface="Arial"/>
              <a:ea typeface="Arial"/>
              <a:cs typeface="Arial"/>
              <a:sym typeface="Arial"/>
            </a:endParaRPr>
          </a:p>
          <a:p>
            <a:pPr marL="457200" lvl="0" indent="-330200" algn="l" rtl="0">
              <a:spcBef>
                <a:spcPts val="0"/>
              </a:spcBef>
              <a:spcAft>
                <a:spcPts val="0"/>
              </a:spcAft>
              <a:buSzPts val="1600"/>
              <a:buChar char="•"/>
            </a:pPr>
            <a:r>
              <a:rPr lang="de" sz="1600" b="1" dirty="0">
                <a:latin typeface="Arial"/>
                <a:ea typeface="Arial"/>
                <a:cs typeface="Arial"/>
                <a:sym typeface="Arial"/>
              </a:rPr>
              <a:t>Lanchain instead of</a:t>
            </a:r>
            <a:r>
              <a:rPr lang="de" sz="1500" dirty="0">
                <a:latin typeface="Arial"/>
                <a:ea typeface="Arial"/>
                <a:cs typeface="Arial"/>
                <a:sym typeface="Arial"/>
              </a:rPr>
              <a:t> </a:t>
            </a:r>
            <a:r>
              <a:rPr lang="de" sz="1500" b="1" dirty="0">
                <a:latin typeface="Arial"/>
                <a:ea typeface="Arial"/>
                <a:cs typeface="Arial"/>
                <a:sym typeface="Arial"/>
              </a:rPr>
              <a:t>LlamaIndex</a:t>
            </a:r>
            <a:endParaRPr sz="1500" b="1" dirty="0">
              <a:latin typeface="Arial"/>
              <a:ea typeface="Arial"/>
              <a:cs typeface="Arial"/>
              <a:sym typeface="Arial"/>
            </a:endParaRPr>
          </a:p>
          <a:p>
            <a:pPr marL="0" lvl="0" indent="0" algn="l" rtl="0">
              <a:lnSpc>
                <a:spcPct val="90000"/>
              </a:lnSpc>
              <a:spcBef>
                <a:spcPts val="0"/>
              </a:spcBef>
              <a:spcAft>
                <a:spcPts val="0"/>
              </a:spcAft>
              <a:buNone/>
            </a:pPr>
            <a:endParaRPr sz="1600" b="1" dirty="0">
              <a:latin typeface="Arial"/>
              <a:ea typeface="Arial"/>
              <a:cs typeface="Arial"/>
              <a:sym typeface="Arial"/>
            </a:endParaRPr>
          </a:p>
          <a:p>
            <a:pPr marL="457200" lvl="0" indent="-330200" algn="l" rtl="0">
              <a:lnSpc>
                <a:spcPct val="90000"/>
              </a:lnSpc>
              <a:spcBef>
                <a:spcPts val="0"/>
              </a:spcBef>
              <a:spcAft>
                <a:spcPts val="0"/>
              </a:spcAft>
              <a:buSzPts val="1600"/>
              <a:buFont typeface="Arial"/>
              <a:buChar char="•"/>
            </a:pPr>
            <a:r>
              <a:rPr lang="de" sz="1600" b="1" dirty="0">
                <a:latin typeface="Arial"/>
                <a:ea typeface="Arial"/>
                <a:cs typeface="Arial"/>
                <a:sym typeface="Arial"/>
              </a:rPr>
              <a:t>Implementation of variation: change sentence structure, the order of answers etc.</a:t>
            </a:r>
            <a:endParaRPr sz="1600" b="1" dirty="0">
              <a:latin typeface="Arial"/>
              <a:ea typeface="Arial"/>
              <a:cs typeface="Arial"/>
              <a:sym typeface="Arial"/>
            </a:endParaRPr>
          </a:p>
          <a:p>
            <a:pPr marL="0" lvl="0" indent="0" algn="l" rtl="0">
              <a:lnSpc>
                <a:spcPct val="90000"/>
              </a:lnSpc>
              <a:spcBef>
                <a:spcPts val="0"/>
              </a:spcBef>
              <a:spcAft>
                <a:spcPts val="0"/>
              </a:spcAft>
              <a:buNone/>
            </a:pPr>
            <a:endParaRPr sz="1600" b="1" dirty="0">
              <a:latin typeface="Arial"/>
              <a:ea typeface="Arial"/>
              <a:cs typeface="Arial"/>
              <a:sym typeface="Arial"/>
            </a:endParaRPr>
          </a:p>
          <a:p>
            <a:pPr marL="457200" lvl="0" indent="-330200" algn="l" rtl="0">
              <a:lnSpc>
                <a:spcPct val="90000"/>
              </a:lnSpc>
              <a:spcBef>
                <a:spcPts val="0"/>
              </a:spcBef>
              <a:spcAft>
                <a:spcPts val="0"/>
              </a:spcAft>
              <a:buSzPts val="1600"/>
              <a:buFont typeface="Arial"/>
              <a:buChar char="•"/>
            </a:pPr>
            <a:r>
              <a:rPr lang="de" sz="1600" b="1" dirty="0">
                <a:latin typeface="Arial"/>
                <a:ea typeface="Arial"/>
                <a:cs typeface="Arial"/>
                <a:sym typeface="Arial"/>
              </a:rPr>
              <a:t>Slightly change the use case and compare progress of different characters</a:t>
            </a:r>
            <a:endParaRPr sz="1600" b="1" dirty="0">
              <a:latin typeface="Arial"/>
              <a:ea typeface="Arial"/>
              <a:cs typeface="Arial"/>
              <a:sym typeface="Arial"/>
            </a:endParaRPr>
          </a:p>
          <a:p>
            <a:pPr marL="0" lvl="0" indent="0" algn="l" rtl="0">
              <a:lnSpc>
                <a:spcPct val="90000"/>
              </a:lnSpc>
              <a:spcBef>
                <a:spcPts val="0"/>
              </a:spcBef>
              <a:spcAft>
                <a:spcPts val="0"/>
              </a:spcAft>
              <a:buNone/>
            </a:pPr>
            <a:endParaRPr sz="1600" b="1" dirty="0">
              <a:latin typeface="Arial"/>
              <a:ea typeface="Arial"/>
              <a:cs typeface="Arial"/>
              <a:sym typeface="Arial"/>
            </a:endParaRPr>
          </a:p>
          <a:p>
            <a:pPr marL="457200" lvl="0" indent="-330200" algn="l" rtl="0">
              <a:lnSpc>
                <a:spcPct val="90000"/>
              </a:lnSpc>
              <a:spcBef>
                <a:spcPts val="0"/>
              </a:spcBef>
              <a:spcAft>
                <a:spcPts val="0"/>
              </a:spcAft>
              <a:buSzPts val="1600"/>
              <a:buFont typeface="Arial"/>
              <a:buChar char="•"/>
            </a:pPr>
            <a:r>
              <a:rPr lang="de" sz="1600" b="1" dirty="0">
                <a:latin typeface="Arial"/>
                <a:ea typeface="Arial"/>
                <a:cs typeface="Arial"/>
                <a:sym typeface="Arial"/>
              </a:rPr>
              <a:t>Set a specific “learning time” to evaluate efficiency of </a:t>
            </a:r>
            <a:endParaRPr sz="1600" b="1" dirty="0">
              <a:latin typeface="Arial"/>
              <a:ea typeface="Arial"/>
              <a:cs typeface="Arial"/>
              <a:sym typeface="Arial"/>
            </a:endParaRPr>
          </a:p>
          <a:p>
            <a:pPr marL="457200" lvl="0" indent="0" algn="l" rtl="0">
              <a:lnSpc>
                <a:spcPct val="90000"/>
              </a:lnSpc>
              <a:spcBef>
                <a:spcPts val="0"/>
              </a:spcBef>
              <a:spcAft>
                <a:spcPts val="0"/>
              </a:spcAft>
              <a:buNone/>
            </a:pPr>
            <a:r>
              <a:rPr lang="de" sz="1600" b="1" dirty="0">
                <a:latin typeface="Arial"/>
                <a:ea typeface="Arial"/>
                <a:cs typeface="Arial"/>
                <a:sym typeface="Arial"/>
              </a:rPr>
              <a:t>learning processes</a:t>
            </a:r>
            <a:endParaRPr sz="1600" b="1" dirty="0">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116316"/>
    </mc:Choice>
    <mc:Fallback xmlns="">
      <p:transition spd="slow" advTm="1163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17829"/>
              </a:buClr>
              <a:buSzPts val="3300"/>
              <a:buFont typeface="Arial"/>
              <a:buNone/>
            </a:pPr>
            <a:r>
              <a:rPr lang="de" b="1">
                <a:solidFill>
                  <a:srgbClr val="F17829"/>
                </a:solidFill>
                <a:latin typeface="Arial"/>
                <a:ea typeface="Arial"/>
                <a:cs typeface="Arial"/>
                <a:sym typeface="Arial"/>
              </a:rPr>
              <a:t>ROADMAP</a:t>
            </a:r>
            <a:endParaRPr dirty="0"/>
          </a:p>
        </p:txBody>
      </p:sp>
      <p:sp>
        <p:nvSpPr>
          <p:cNvPr id="568" name="Google Shape;568;p44"/>
          <p:cNvSpPr txBox="1">
            <a:spLocks noGrp="1"/>
          </p:cNvSpPr>
          <p:nvPr>
            <p:ph type="sldNum" idx="12"/>
          </p:nvPr>
        </p:nvSpPr>
        <p:spPr>
          <a:xfrm>
            <a:off x="7038594"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de" dirty="0"/>
              <a:t>8</a:t>
            </a:r>
            <a:endParaRPr dirty="0"/>
          </a:p>
        </p:txBody>
      </p:sp>
      <p:sp>
        <p:nvSpPr>
          <p:cNvPr id="569" name="Google Shape;569;p44"/>
          <p:cNvSpPr txBox="1"/>
          <p:nvPr/>
        </p:nvSpPr>
        <p:spPr>
          <a:xfrm>
            <a:off x="138801" y="4767275"/>
            <a:ext cx="77094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900" dirty="0">
                <a:solidFill>
                  <a:srgbClr val="888888"/>
                </a:solidFill>
              </a:rPr>
              <a:t>PROBLEM STATEMENT &amp; USE CASE </a:t>
            </a:r>
            <a:r>
              <a:rPr lang="en-US" sz="900" b="0" i="0" u="none" strike="noStrike" cap="none" dirty="0">
                <a:solidFill>
                  <a:srgbClr val="888888"/>
                </a:solidFill>
                <a:latin typeface="Arial"/>
                <a:ea typeface="Arial"/>
                <a:cs typeface="Arial"/>
                <a:sym typeface="Arial"/>
              </a:rPr>
              <a:t>&gt; DEMONSTRATION &gt; </a:t>
            </a:r>
            <a:r>
              <a:rPr lang="de" sz="900" b="0" i="0" u="none" strike="noStrike" cap="none" dirty="0">
                <a:solidFill>
                  <a:srgbClr val="888888"/>
                </a:solidFill>
                <a:latin typeface="Arial"/>
                <a:ea typeface="Arial"/>
                <a:cs typeface="Arial"/>
                <a:sym typeface="Arial"/>
              </a:rPr>
              <a:t>FURTHER DECISIONS</a:t>
            </a:r>
            <a:r>
              <a:rPr lang="en-US" sz="900" b="0" i="0" u="none" strike="noStrike" cap="none" dirty="0">
                <a:solidFill>
                  <a:srgbClr val="888888"/>
                </a:solidFill>
                <a:latin typeface="Arial"/>
                <a:ea typeface="Arial"/>
                <a:cs typeface="Arial"/>
                <a:sym typeface="Arial"/>
              </a:rPr>
              <a:t> &gt; </a:t>
            </a:r>
            <a:r>
              <a:rPr lang="en-US" sz="900" b="1" dirty="0">
                <a:solidFill>
                  <a:srgbClr val="F17829"/>
                </a:solidFill>
              </a:rPr>
              <a:t>ROADMAP &amp; NEXT STEPS</a:t>
            </a:r>
          </a:p>
        </p:txBody>
      </p:sp>
      <p:cxnSp>
        <p:nvCxnSpPr>
          <p:cNvPr id="571" name="Google Shape;571;p44"/>
          <p:cNvCxnSpPr/>
          <p:nvPr/>
        </p:nvCxnSpPr>
        <p:spPr>
          <a:xfrm>
            <a:off x="61722" y="1268016"/>
            <a:ext cx="5514594" cy="0"/>
          </a:xfrm>
          <a:prstGeom prst="straightConnector1">
            <a:avLst/>
          </a:prstGeom>
          <a:noFill/>
          <a:ln w="9525" cap="flat" cmpd="sng">
            <a:solidFill>
              <a:schemeClr val="accent2"/>
            </a:solidFill>
            <a:prstDash val="solid"/>
            <a:miter lim="800000"/>
            <a:headEnd type="none" w="sm" len="sm"/>
            <a:tailEnd type="none" w="sm" len="sm"/>
          </a:ln>
        </p:spPr>
      </p:cxnSp>
      <p:cxnSp>
        <p:nvCxnSpPr>
          <p:cNvPr id="572" name="Google Shape;572;p44"/>
          <p:cNvCxnSpPr/>
          <p:nvPr/>
        </p:nvCxnSpPr>
        <p:spPr>
          <a:xfrm>
            <a:off x="61722" y="1268016"/>
            <a:ext cx="8167878" cy="0"/>
          </a:xfrm>
          <a:prstGeom prst="straightConnector1">
            <a:avLst/>
          </a:prstGeom>
          <a:noFill/>
          <a:ln w="9525" cap="flat" cmpd="sng">
            <a:solidFill>
              <a:schemeClr val="accent2"/>
            </a:solidFill>
            <a:prstDash val="solid"/>
            <a:miter lim="800000"/>
            <a:headEnd type="none" w="sm" len="sm"/>
            <a:tailEnd type="none" w="sm" len="sm"/>
          </a:ln>
        </p:spPr>
      </p:cxnSp>
      <p:cxnSp>
        <p:nvCxnSpPr>
          <p:cNvPr id="573" name="Google Shape;573;p44"/>
          <p:cNvCxnSpPr/>
          <p:nvPr/>
        </p:nvCxnSpPr>
        <p:spPr>
          <a:xfrm>
            <a:off x="382926" y="2922431"/>
            <a:ext cx="8507700" cy="4500"/>
          </a:xfrm>
          <a:prstGeom prst="straightConnector1">
            <a:avLst/>
          </a:prstGeom>
          <a:noFill/>
          <a:ln w="76200" cap="flat" cmpd="sng">
            <a:solidFill>
              <a:srgbClr val="F17829"/>
            </a:solidFill>
            <a:prstDash val="solid"/>
            <a:miter lim="800000"/>
            <a:headEnd type="none" w="sm" len="sm"/>
            <a:tailEnd type="triangle" w="med" len="med"/>
          </a:ln>
        </p:spPr>
      </p:cxnSp>
      <p:pic>
        <p:nvPicPr>
          <p:cNvPr id="574" name="Google Shape;574;p44" descr="Markierung mit einfarbiger Füllung"/>
          <p:cNvPicPr preferRelativeResize="0"/>
          <p:nvPr/>
        </p:nvPicPr>
        <p:blipFill rotWithShape="1">
          <a:blip r:embed="rId3">
            <a:alphaModFix/>
          </a:blip>
          <a:srcRect/>
          <a:stretch/>
        </p:blipFill>
        <p:spPr>
          <a:xfrm>
            <a:off x="952115" y="2294050"/>
            <a:ext cx="685800" cy="685800"/>
          </a:xfrm>
          <a:prstGeom prst="rect">
            <a:avLst/>
          </a:prstGeom>
          <a:noFill/>
          <a:ln>
            <a:noFill/>
          </a:ln>
        </p:spPr>
      </p:pic>
      <p:pic>
        <p:nvPicPr>
          <p:cNvPr id="575" name="Google Shape;575;p44" descr="Kennzeichen mit einfarbiger Füllung"/>
          <p:cNvPicPr preferRelativeResize="0"/>
          <p:nvPr/>
        </p:nvPicPr>
        <p:blipFill rotWithShape="1">
          <a:blip r:embed="rId4">
            <a:alphaModFix/>
          </a:blip>
          <a:srcRect t="1790" b="-1789"/>
          <a:stretch/>
        </p:blipFill>
        <p:spPr>
          <a:xfrm>
            <a:off x="8107164" y="2241124"/>
            <a:ext cx="685800" cy="685800"/>
          </a:xfrm>
          <a:prstGeom prst="rect">
            <a:avLst/>
          </a:prstGeom>
          <a:noFill/>
          <a:ln>
            <a:noFill/>
          </a:ln>
        </p:spPr>
      </p:pic>
      <p:pic>
        <p:nvPicPr>
          <p:cNvPr id="577" name="Google Shape;577;p44" descr="Markierung mit einfarbiger Füllung"/>
          <p:cNvPicPr preferRelativeResize="0"/>
          <p:nvPr/>
        </p:nvPicPr>
        <p:blipFill rotWithShape="1">
          <a:blip r:embed="rId3">
            <a:alphaModFix/>
          </a:blip>
          <a:srcRect/>
          <a:stretch/>
        </p:blipFill>
        <p:spPr>
          <a:xfrm>
            <a:off x="6062930" y="2304902"/>
            <a:ext cx="685800" cy="685800"/>
          </a:xfrm>
          <a:prstGeom prst="rect">
            <a:avLst/>
          </a:prstGeom>
          <a:noFill/>
          <a:ln>
            <a:noFill/>
          </a:ln>
        </p:spPr>
      </p:pic>
      <p:sp>
        <p:nvSpPr>
          <p:cNvPr id="578" name="Google Shape;578;p44"/>
          <p:cNvSpPr txBox="1"/>
          <p:nvPr/>
        </p:nvSpPr>
        <p:spPr>
          <a:xfrm>
            <a:off x="859225" y="2988588"/>
            <a:ext cx="10452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de" sz="1200" b="0" i="0" u="none" strike="noStrike" cap="none">
                <a:solidFill>
                  <a:schemeClr val="dk1"/>
                </a:solidFill>
                <a:latin typeface="Arial"/>
                <a:ea typeface="Arial"/>
                <a:cs typeface="Arial"/>
                <a:sym typeface="Arial"/>
              </a:rPr>
              <a:t>Workshop 1: 16.11.23</a:t>
            </a:r>
            <a:endParaRPr sz="1200" dirty="0">
              <a:solidFill>
                <a:schemeClr val="dk1"/>
              </a:solidFill>
              <a:latin typeface="Arial"/>
              <a:ea typeface="Arial"/>
              <a:cs typeface="Arial"/>
              <a:sym typeface="Arial"/>
            </a:endParaRPr>
          </a:p>
        </p:txBody>
      </p:sp>
      <p:sp>
        <p:nvSpPr>
          <p:cNvPr id="579" name="Google Shape;579;p44"/>
          <p:cNvSpPr txBox="1"/>
          <p:nvPr/>
        </p:nvSpPr>
        <p:spPr>
          <a:xfrm>
            <a:off x="3231398" y="2988600"/>
            <a:ext cx="13464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de" sz="1200">
                <a:solidFill>
                  <a:schemeClr val="dk1"/>
                </a:solidFill>
                <a:latin typeface="Arial"/>
                <a:ea typeface="Arial"/>
                <a:cs typeface="Arial"/>
                <a:sym typeface="Arial"/>
              </a:rPr>
              <a:t>Workshop 2: 21.12.2023</a:t>
            </a:r>
            <a:endParaRPr sz="1200" dirty="0">
              <a:solidFill>
                <a:schemeClr val="dk1"/>
              </a:solidFill>
              <a:latin typeface="Arial"/>
              <a:ea typeface="Arial"/>
              <a:cs typeface="Arial"/>
              <a:sym typeface="Arial"/>
            </a:endParaRPr>
          </a:p>
        </p:txBody>
      </p:sp>
      <p:sp>
        <p:nvSpPr>
          <p:cNvPr id="580" name="Google Shape;580;p44"/>
          <p:cNvSpPr txBox="1"/>
          <p:nvPr/>
        </p:nvSpPr>
        <p:spPr>
          <a:xfrm>
            <a:off x="5838973" y="2995000"/>
            <a:ext cx="11337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de" sz="1200">
                <a:solidFill>
                  <a:schemeClr val="dk1"/>
                </a:solidFill>
                <a:latin typeface="Arial"/>
                <a:ea typeface="Arial"/>
                <a:cs typeface="Arial"/>
                <a:sym typeface="Arial"/>
              </a:rPr>
              <a:t>Workshop 3: 15.02.2024</a:t>
            </a:r>
            <a:endParaRPr sz="1200" dirty="0">
              <a:solidFill>
                <a:schemeClr val="dk1"/>
              </a:solidFill>
              <a:latin typeface="Arial"/>
              <a:ea typeface="Arial"/>
              <a:cs typeface="Arial"/>
              <a:sym typeface="Arial"/>
            </a:endParaRPr>
          </a:p>
        </p:txBody>
      </p:sp>
      <p:sp>
        <p:nvSpPr>
          <p:cNvPr id="581" name="Google Shape;581;p44"/>
          <p:cNvSpPr txBox="1"/>
          <p:nvPr/>
        </p:nvSpPr>
        <p:spPr>
          <a:xfrm>
            <a:off x="7776875" y="1789625"/>
            <a:ext cx="1346400" cy="451500"/>
          </a:xfrm>
          <a:prstGeom prst="rect">
            <a:avLst/>
          </a:prstGeom>
          <a:noFill/>
          <a:ln>
            <a:noFill/>
          </a:ln>
        </p:spPr>
        <p:txBody>
          <a:bodyPr spcFirstLastPara="1" wrap="square" lIns="68575" tIns="34275" rIns="68575" bIns="34275" anchor="t" anchorCtr="0">
            <a:spAutoFit/>
          </a:bodyPr>
          <a:lstStyle/>
          <a:p>
            <a:pPr marL="0" marR="0" lvl="0" indent="0" algn="ctr" rtl="0">
              <a:lnSpc>
                <a:spcPct val="107000"/>
              </a:lnSpc>
              <a:spcBef>
                <a:spcPts val="0"/>
              </a:spcBef>
              <a:spcAft>
                <a:spcPts val="0"/>
              </a:spcAft>
              <a:buNone/>
            </a:pPr>
            <a:r>
              <a:rPr lang="de" sz="1200">
                <a:solidFill>
                  <a:schemeClr val="dk1"/>
                </a:solidFill>
                <a:latin typeface="Arial"/>
                <a:ea typeface="Arial"/>
                <a:cs typeface="Arial"/>
                <a:sym typeface="Arial"/>
              </a:rPr>
              <a:t>Final Submission: 29.02.2024</a:t>
            </a:r>
            <a:endParaRPr sz="1100" dirty="0"/>
          </a:p>
        </p:txBody>
      </p:sp>
      <p:pic>
        <p:nvPicPr>
          <p:cNvPr id="582" name="Google Shape;582;p44" descr="Markierung mit einfarbiger Füllung"/>
          <p:cNvPicPr preferRelativeResize="0"/>
          <p:nvPr/>
        </p:nvPicPr>
        <p:blipFill>
          <a:blip r:embed="rId3">
            <a:alphaModFix/>
          </a:blip>
          <a:stretch>
            <a:fillRect/>
          </a:stretch>
        </p:blipFill>
        <p:spPr>
          <a:xfrm rot="10800000">
            <a:off x="4847455" y="2871389"/>
            <a:ext cx="685800" cy="685800"/>
          </a:xfrm>
          <a:prstGeom prst="rect">
            <a:avLst/>
          </a:prstGeom>
          <a:noFill/>
          <a:ln>
            <a:noFill/>
          </a:ln>
        </p:spPr>
      </p:pic>
      <p:sp>
        <p:nvSpPr>
          <p:cNvPr id="583" name="Google Shape;583;p44"/>
          <p:cNvSpPr txBox="1"/>
          <p:nvPr/>
        </p:nvSpPr>
        <p:spPr>
          <a:xfrm>
            <a:off x="4416155" y="2417650"/>
            <a:ext cx="1574962" cy="43855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de" sz="1200" dirty="0">
                <a:solidFill>
                  <a:schemeClr val="dk1"/>
                </a:solidFill>
              </a:rPr>
              <a:t>Minimum viable product &amp; start paper</a:t>
            </a:r>
            <a:endParaRPr sz="1200" dirty="0">
              <a:solidFill>
                <a:schemeClr val="dk1"/>
              </a:solidFill>
              <a:latin typeface="Arial"/>
              <a:ea typeface="Arial"/>
              <a:cs typeface="Arial"/>
              <a:sym typeface="Arial"/>
            </a:endParaRPr>
          </a:p>
        </p:txBody>
      </p:sp>
      <p:pic>
        <p:nvPicPr>
          <p:cNvPr id="584" name="Google Shape;584;p44" descr="Markierung mit einfarbiger Füllung"/>
          <p:cNvPicPr preferRelativeResize="0"/>
          <p:nvPr/>
        </p:nvPicPr>
        <p:blipFill>
          <a:blip r:embed="rId3">
            <a:alphaModFix/>
          </a:blip>
          <a:stretch>
            <a:fillRect/>
          </a:stretch>
        </p:blipFill>
        <p:spPr>
          <a:xfrm rot="10800000">
            <a:off x="2225005" y="2864989"/>
            <a:ext cx="685800" cy="685800"/>
          </a:xfrm>
          <a:prstGeom prst="rect">
            <a:avLst/>
          </a:prstGeom>
          <a:noFill/>
          <a:ln>
            <a:noFill/>
          </a:ln>
        </p:spPr>
      </p:pic>
      <p:sp>
        <p:nvSpPr>
          <p:cNvPr id="585" name="Google Shape;585;p44"/>
          <p:cNvSpPr txBox="1"/>
          <p:nvPr/>
        </p:nvSpPr>
        <p:spPr>
          <a:xfrm>
            <a:off x="1637915" y="2422150"/>
            <a:ext cx="1851106" cy="438551"/>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de" sz="1200" dirty="0">
                <a:solidFill>
                  <a:schemeClr val="dk1"/>
                </a:solidFill>
              </a:rPr>
              <a:t>Research, skill acquisition &amp; start coding</a:t>
            </a:r>
            <a:endParaRPr sz="1200" dirty="0">
              <a:solidFill>
                <a:schemeClr val="dk1"/>
              </a:solidFill>
              <a:latin typeface="Arial"/>
              <a:ea typeface="Arial"/>
              <a:cs typeface="Arial"/>
              <a:sym typeface="Arial"/>
            </a:endParaRPr>
          </a:p>
        </p:txBody>
      </p:sp>
      <p:pic>
        <p:nvPicPr>
          <p:cNvPr id="586" name="Google Shape;586;p44" descr="Markierung mit einfarbiger Füllung"/>
          <p:cNvPicPr preferRelativeResize="0"/>
          <p:nvPr/>
        </p:nvPicPr>
        <p:blipFill>
          <a:blip r:embed="rId3">
            <a:alphaModFix/>
          </a:blip>
          <a:stretch>
            <a:fillRect/>
          </a:stretch>
        </p:blipFill>
        <p:spPr>
          <a:xfrm rot="10800000">
            <a:off x="7038605" y="2864989"/>
            <a:ext cx="685800" cy="685800"/>
          </a:xfrm>
          <a:prstGeom prst="rect">
            <a:avLst/>
          </a:prstGeom>
          <a:noFill/>
          <a:ln>
            <a:noFill/>
          </a:ln>
        </p:spPr>
      </p:pic>
      <p:sp>
        <p:nvSpPr>
          <p:cNvPr id="587" name="Google Shape;587;p44"/>
          <p:cNvSpPr txBox="1"/>
          <p:nvPr/>
        </p:nvSpPr>
        <p:spPr>
          <a:xfrm>
            <a:off x="6727651" y="2428500"/>
            <a:ext cx="13077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de" sz="1200">
                <a:solidFill>
                  <a:schemeClr val="dk1"/>
                </a:solidFill>
              </a:rPr>
              <a:t>Working prototype</a:t>
            </a:r>
            <a:endParaRPr sz="1200" dirty="0">
              <a:solidFill>
                <a:schemeClr val="dk1"/>
              </a:solidFill>
              <a:latin typeface="Arial"/>
              <a:ea typeface="Arial"/>
              <a:cs typeface="Arial"/>
              <a:sym typeface="Arial"/>
            </a:endParaRPr>
          </a:p>
        </p:txBody>
      </p:sp>
      <p:pic>
        <p:nvPicPr>
          <p:cNvPr id="3" name="Grafik 2" descr="Markierung mit einfarbiger Füllung">
            <a:extLst>
              <a:ext uri="{FF2B5EF4-FFF2-40B4-BE49-F238E27FC236}">
                <a16:creationId xmlns:a16="http://schemas.microsoft.com/office/drawing/2014/main" id="{C88F4F97-A3C7-EE5A-01B3-2319CEFB3A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1182" y="2253450"/>
            <a:ext cx="726400" cy="72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52"/>
    </mc:Choice>
    <mc:Fallback xmlns="">
      <p:transition spd="slow" advTm="1905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17829"/>
              </a:buClr>
              <a:buSzPts val="3300"/>
              <a:buFont typeface="Arial"/>
              <a:buNone/>
            </a:pPr>
            <a:r>
              <a:rPr lang="de" b="1">
                <a:solidFill>
                  <a:srgbClr val="F17829"/>
                </a:solidFill>
                <a:latin typeface="Arial"/>
                <a:ea typeface="Arial"/>
                <a:cs typeface="Arial"/>
                <a:sym typeface="Arial"/>
              </a:rPr>
              <a:t>ROADMAP - NEXT STEPS</a:t>
            </a:r>
            <a:endParaRPr dirty="0"/>
          </a:p>
        </p:txBody>
      </p:sp>
      <p:sp>
        <p:nvSpPr>
          <p:cNvPr id="593" name="Google Shape;593;p45"/>
          <p:cNvSpPr txBox="1">
            <a:spLocks noGrp="1"/>
          </p:cNvSpPr>
          <p:nvPr>
            <p:ph type="sldNum" idx="12"/>
          </p:nvPr>
        </p:nvSpPr>
        <p:spPr>
          <a:xfrm>
            <a:off x="7038594"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de" dirty="0"/>
              <a:t>9</a:t>
            </a:r>
            <a:endParaRPr dirty="0"/>
          </a:p>
        </p:txBody>
      </p:sp>
      <p:sp>
        <p:nvSpPr>
          <p:cNvPr id="594" name="Google Shape;594;p45"/>
          <p:cNvSpPr txBox="1"/>
          <p:nvPr/>
        </p:nvSpPr>
        <p:spPr>
          <a:xfrm>
            <a:off x="138801" y="4767275"/>
            <a:ext cx="7443300" cy="273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900" dirty="0">
                <a:solidFill>
                  <a:srgbClr val="888888"/>
                </a:solidFill>
              </a:rPr>
              <a:t>PROBLEM STATEMENT &amp; USE </a:t>
            </a:r>
            <a:r>
              <a:rPr lang="en-US" sz="900" b="0" i="0" u="none" strike="noStrike" cap="none" dirty="0">
                <a:solidFill>
                  <a:srgbClr val="888888"/>
                </a:solidFill>
                <a:latin typeface="Arial"/>
                <a:ea typeface="Arial"/>
                <a:cs typeface="Arial"/>
                <a:sym typeface="Arial"/>
              </a:rPr>
              <a:t>CASE &gt; DEMONSTRATION &gt; </a:t>
            </a:r>
            <a:r>
              <a:rPr lang="de" sz="900" b="0" i="0" u="none" strike="noStrike" cap="none" dirty="0">
                <a:solidFill>
                  <a:srgbClr val="888888"/>
                </a:solidFill>
                <a:latin typeface="Arial"/>
                <a:ea typeface="Arial"/>
                <a:cs typeface="Arial"/>
                <a:sym typeface="Arial"/>
              </a:rPr>
              <a:t>FURTHER DECISIONS</a:t>
            </a:r>
            <a:r>
              <a:rPr lang="en-US" sz="900" b="0" i="0" u="none" strike="noStrike" cap="none" dirty="0">
                <a:solidFill>
                  <a:srgbClr val="888888"/>
                </a:solidFill>
                <a:latin typeface="Arial"/>
                <a:ea typeface="Arial"/>
                <a:cs typeface="Arial"/>
                <a:sym typeface="Arial"/>
              </a:rPr>
              <a:t> &gt; </a:t>
            </a:r>
            <a:r>
              <a:rPr lang="en-US" sz="900" b="1" dirty="0">
                <a:solidFill>
                  <a:srgbClr val="F17829"/>
                </a:solidFill>
              </a:rPr>
              <a:t>ROADMAP &amp; NEXT STEPS</a:t>
            </a:r>
          </a:p>
        </p:txBody>
      </p:sp>
      <p:cxnSp>
        <p:nvCxnSpPr>
          <p:cNvPr id="597" name="Google Shape;597;p45"/>
          <p:cNvCxnSpPr/>
          <p:nvPr/>
        </p:nvCxnSpPr>
        <p:spPr>
          <a:xfrm>
            <a:off x="61722" y="1268016"/>
            <a:ext cx="8167800" cy="0"/>
          </a:xfrm>
          <a:prstGeom prst="straightConnector1">
            <a:avLst/>
          </a:prstGeom>
          <a:noFill/>
          <a:ln w="9525" cap="flat" cmpd="sng">
            <a:solidFill>
              <a:schemeClr val="accent2"/>
            </a:solidFill>
            <a:prstDash val="solid"/>
            <a:miter lim="800000"/>
            <a:headEnd type="none" w="sm" len="sm"/>
            <a:tailEnd type="none" w="sm" len="sm"/>
          </a:ln>
        </p:spPr>
      </p:cxnSp>
      <p:pic>
        <p:nvPicPr>
          <p:cNvPr id="16" name="Grafik 15" descr="Stern für Bewertung mit einfarbiger Füllung">
            <a:extLst>
              <a:ext uri="{FF2B5EF4-FFF2-40B4-BE49-F238E27FC236}">
                <a16:creationId xmlns:a16="http://schemas.microsoft.com/office/drawing/2014/main" id="{DD8CEF17-5812-0DFB-A333-976D531C01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903" y="3412232"/>
            <a:ext cx="685800" cy="685800"/>
          </a:xfrm>
          <a:prstGeom prst="rect">
            <a:avLst/>
          </a:prstGeom>
        </p:spPr>
      </p:pic>
      <p:pic>
        <p:nvPicPr>
          <p:cNvPr id="18" name="Grafik 17" descr="Stift mit einfarbiger Füllung">
            <a:extLst>
              <a:ext uri="{FF2B5EF4-FFF2-40B4-BE49-F238E27FC236}">
                <a16:creationId xmlns:a16="http://schemas.microsoft.com/office/drawing/2014/main" id="{0410D785-8777-96F6-2E8B-2C2B666406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6965" y="3405954"/>
            <a:ext cx="685800" cy="685800"/>
          </a:xfrm>
          <a:prstGeom prst="rect">
            <a:avLst/>
          </a:prstGeom>
        </p:spPr>
      </p:pic>
      <p:pic>
        <p:nvPicPr>
          <p:cNvPr id="20" name="Grafik 19" descr="Dokument mit einfarbiger Füllung">
            <a:extLst>
              <a:ext uri="{FF2B5EF4-FFF2-40B4-BE49-F238E27FC236}">
                <a16:creationId xmlns:a16="http://schemas.microsoft.com/office/drawing/2014/main" id="{0F89C851-3B86-3EFF-DB0F-BFB6C789F8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1695" y="3414230"/>
            <a:ext cx="685799" cy="685799"/>
          </a:xfrm>
          <a:prstGeom prst="rect">
            <a:avLst/>
          </a:prstGeom>
        </p:spPr>
      </p:pic>
      <p:pic>
        <p:nvPicPr>
          <p:cNvPr id="22" name="Grafik 21" descr="Zahnräder mit einfarbiger Füllung">
            <a:extLst>
              <a:ext uri="{FF2B5EF4-FFF2-40B4-BE49-F238E27FC236}">
                <a16:creationId xmlns:a16="http://schemas.microsoft.com/office/drawing/2014/main" id="{56674AAF-9E3A-81F6-FA8B-E5EE75E636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5190" y="1630883"/>
            <a:ext cx="685800" cy="685800"/>
          </a:xfrm>
          <a:prstGeom prst="rect">
            <a:avLst/>
          </a:prstGeom>
        </p:spPr>
      </p:pic>
      <p:pic>
        <p:nvPicPr>
          <p:cNvPr id="24" name="Grafik 23" descr="Benutzer mit einfarbiger Füllung">
            <a:extLst>
              <a:ext uri="{FF2B5EF4-FFF2-40B4-BE49-F238E27FC236}">
                <a16:creationId xmlns:a16="http://schemas.microsoft.com/office/drawing/2014/main" id="{54F1813D-8884-FCBD-A927-4E3DF5904C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17950" y="1631384"/>
            <a:ext cx="685800" cy="685800"/>
          </a:xfrm>
          <a:prstGeom prst="rect">
            <a:avLst/>
          </a:prstGeom>
        </p:spPr>
      </p:pic>
      <p:pic>
        <p:nvPicPr>
          <p:cNvPr id="26" name="Grafik 25" descr="Schließen mit einfarbiger Füllung">
            <a:extLst>
              <a:ext uri="{FF2B5EF4-FFF2-40B4-BE49-F238E27FC236}">
                <a16:creationId xmlns:a16="http://schemas.microsoft.com/office/drawing/2014/main" id="{0D1D05A5-3F77-901C-E9F6-A23529B8D2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60904" y="1629461"/>
            <a:ext cx="685799" cy="685799"/>
          </a:xfrm>
          <a:prstGeom prst="rect">
            <a:avLst/>
          </a:prstGeom>
        </p:spPr>
      </p:pic>
      <p:pic>
        <p:nvPicPr>
          <p:cNvPr id="28" name="Grafik 27" descr="Schraubenschlüssel mit einfarbiger Füllung">
            <a:extLst>
              <a:ext uri="{FF2B5EF4-FFF2-40B4-BE49-F238E27FC236}">
                <a16:creationId xmlns:a16="http://schemas.microsoft.com/office/drawing/2014/main" id="{BCF19A2E-0F06-09E2-4B98-BCCA8ACCAC2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18056" y="1627463"/>
            <a:ext cx="685800" cy="685800"/>
          </a:xfrm>
          <a:prstGeom prst="rect">
            <a:avLst/>
          </a:prstGeom>
        </p:spPr>
      </p:pic>
      <p:pic>
        <p:nvPicPr>
          <p:cNvPr id="29" name="Google Shape;299;p33" descr="Klemmbrett gemischt mit einfarbiger Füllung">
            <a:extLst>
              <a:ext uri="{FF2B5EF4-FFF2-40B4-BE49-F238E27FC236}">
                <a16:creationId xmlns:a16="http://schemas.microsoft.com/office/drawing/2014/main" id="{AE574C58-E8FB-B5A6-FA1F-D1DD333342EE}"/>
              </a:ext>
            </a:extLst>
          </p:cNvPr>
          <p:cNvPicPr preferRelativeResize="0"/>
          <p:nvPr/>
        </p:nvPicPr>
        <p:blipFill rotWithShape="1">
          <a:blip r:embed="rId17">
            <a:alphaModFix/>
          </a:blip>
          <a:srcRect/>
          <a:stretch/>
        </p:blipFill>
        <p:spPr>
          <a:xfrm>
            <a:off x="1218056" y="3414229"/>
            <a:ext cx="685800" cy="685800"/>
          </a:xfrm>
          <a:prstGeom prst="rect">
            <a:avLst/>
          </a:prstGeom>
          <a:noFill/>
          <a:ln>
            <a:noFill/>
          </a:ln>
        </p:spPr>
      </p:pic>
      <p:sp>
        <p:nvSpPr>
          <p:cNvPr id="30" name="Textfeld 29">
            <a:extLst>
              <a:ext uri="{FF2B5EF4-FFF2-40B4-BE49-F238E27FC236}">
                <a16:creationId xmlns:a16="http://schemas.microsoft.com/office/drawing/2014/main" id="{07FD9352-99C4-BAF5-3D2E-8490F39A06E3}"/>
              </a:ext>
            </a:extLst>
          </p:cNvPr>
          <p:cNvSpPr txBox="1"/>
          <p:nvPr/>
        </p:nvSpPr>
        <p:spPr>
          <a:xfrm>
            <a:off x="4940795" y="2270283"/>
            <a:ext cx="2273379" cy="307777"/>
          </a:xfrm>
          <a:prstGeom prst="rect">
            <a:avLst/>
          </a:prstGeom>
          <a:noFill/>
        </p:spPr>
        <p:txBody>
          <a:bodyPr wrap="none" rtlCol="0">
            <a:spAutoFit/>
          </a:bodyPr>
          <a:lstStyle/>
          <a:p>
            <a:r>
              <a:rPr lang="de-DE" dirty="0" err="1"/>
              <a:t>Develop</a:t>
            </a:r>
            <a:r>
              <a:rPr lang="de-DE" dirty="0"/>
              <a:t> and </a:t>
            </a:r>
            <a:r>
              <a:rPr lang="de-DE" dirty="0" err="1"/>
              <a:t>refine</a:t>
            </a:r>
            <a:r>
              <a:rPr lang="de-DE" dirty="0"/>
              <a:t> </a:t>
            </a:r>
            <a:r>
              <a:rPr lang="de-DE" dirty="0" err="1"/>
              <a:t>agents</a:t>
            </a:r>
            <a:endParaRPr lang="de-DE" dirty="0"/>
          </a:p>
        </p:txBody>
      </p:sp>
      <p:sp>
        <p:nvSpPr>
          <p:cNvPr id="31" name="Textfeld 30">
            <a:extLst>
              <a:ext uri="{FF2B5EF4-FFF2-40B4-BE49-F238E27FC236}">
                <a16:creationId xmlns:a16="http://schemas.microsoft.com/office/drawing/2014/main" id="{3331219D-8D5A-5B43-5B62-D5BE1B8EBD9B}"/>
              </a:ext>
            </a:extLst>
          </p:cNvPr>
          <p:cNvSpPr txBox="1"/>
          <p:nvPr/>
        </p:nvSpPr>
        <p:spPr>
          <a:xfrm>
            <a:off x="5403217" y="4100029"/>
            <a:ext cx="1069524" cy="307777"/>
          </a:xfrm>
          <a:prstGeom prst="rect">
            <a:avLst/>
          </a:prstGeom>
          <a:noFill/>
        </p:spPr>
        <p:txBody>
          <a:bodyPr wrap="none" rtlCol="0">
            <a:spAutoFit/>
          </a:bodyPr>
          <a:lstStyle/>
          <a:p>
            <a:r>
              <a:rPr lang="de-DE" dirty="0"/>
              <a:t>Start </a:t>
            </a:r>
            <a:r>
              <a:rPr lang="de-DE" dirty="0" err="1"/>
              <a:t>paper</a:t>
            </a:r>
            <a:endParaRPr lang="de-DE" dirty="0"/>
          </a:p>
        </p:txBody>
      </p:sp>
      <p:sp>
        <p:nvSpPr>
          <p:cNvPr id="576" name="Textfeld 575">
            <a:extLst>
              <a:ext uri="{FF2B5EF4-FFF2-40B4-BE49-F238E27FC236}">
                <a16:creationId xmlns:a16="http://schemas.microsoft.com/office/drawing/2014/main" id="{1DE777A0-2DA9-C99D-CBF5-1E3E9C7B2B63}"/>
              </a:ext>
            </a:extLst>
          </p:cNvPr>
          <p:cNvSpPr txBox="1"/>
          <p:nvPr/>
        </p:nvSpPr>
        <p:spPr>
          <a:xfrm>
            <a:off x="269430" y="4068341"/>
            <a:ext cx="3398687" cy="307777"/>
          </a:xfrm>
          <a:prstGeom prst="rect">
            <a:avLst/>
          </a:prstGeom>
          <a:noFill/>
        </p:spPr>
        <p:txBody>
          <a:bodyPr wrap="none" rtlCol="0">
            <a:spAutoFit/>
          </a:bodyPr>
          <a:lstStyle/>
          <a:p>
            <a:r>
              <a:rPr lang="de-DE" sz="1400" dirty="0" err="1">
                <a:latin typeface="Arial"/>
                <a:ea typeface="Arial"/>
                <a:cs typeface="Arial"/>
                <a:sym typeface="Arial"/>
              </a:rPr>
              <a:t>Implementing</a:t>
            </a:r>
            <a:r>
              <a:rPr lang="de-DE" sz="1400" dirty="0">
                <a:latin typeface="Arial"/>
                <a:ea typeface="Arial"/>
                <a:cs typeface="Arial"/>
                <a:sym typeface="Arial"/>
              </a:rPr>
              <a:t> </a:t>
            </a:r>
            <a:r>
              <a:rPr lang="de-DE" sz="1400" dirty="0" err="1">
                <a:latin typeface="Arial"/>
                <a:ea typeface="Arial"/>
                <a:cs typeface="Arial"/>
                <a:sym typeface="Arial"/>
              </a:rPr>
              <a:t>exam</a:t>
            </a:r>
            <a:r>
              <a:rPr lang="de-DE" sz="1400" dirty="0">
                <a:latin typeface="Arial"/>
                <a:ea typeface="Arial"/>
                <a:cs typeface="Arial"/>
                <a:sym typeface="Arial"/>
              </a:rPr>
              <a:t> </a:t>
            </a:r>
            <a:r>
              <a:rPr lang="de-DE" sz="1400" dirty="0" err="1">
                <a:latin typeface="Arial"/>
                <a:ea typeface="Arial"/>
                <a:cs typeface="Arial"/>
                <a:sym typeface="Arial"/>
              </a:rPr>
              <a:t>service</a:t>
            </a:r>
            <a:r>
              <a:rPr lang="de-DE" sz="1400" dirty="0">
                <a:latin typeface="Arial"/>
                <a:ea typeface="Arial"/>
                <a:cs typeface="Arial"/>
                <a:sym typeface="Arial"/>
              </a:rPr>
              <a:t> &amp; </a:t>
            </a:r>
            <a:r>
              <a:rPr lang="de-DE" sz="1400" dirty="0" err="1">
                <a:latin typeface="Arial"/>
                <a:ea typeface="Arial"/>
                <a:cs typeface="Arial"/>
                <a:sym typeface="Arial"/>
              </a:rPr>
              <a:t>evaluation</a:t>
            </a:r>
            <a:endParaRPr lang="de-DE" sz="1400" dirty="0">
              <a:latin typeface="Arial"/>
              <a:ea typeface="Arial"/>
              <a:cs typeface="Arial"/>
              <a:sym typeface="Arial"/>
            </a:endParaRPr>
          </a:p>
        </p:txBody>
      </p:sp>
      <p:sp>
        <p:nvSpPr>
          <p:cNvPr id="577" name="Textfeld 576">
            <a:extLst>
              <a:ext uri="{FF2B5EF4-FFF2-40B4-BE49-F238E27FC236}">
                <a16:creationId xmlns:a16="http://schemas.microsoft.com/office/drawing/2014/main" id="{08FCC44B-930E-EC32-B1D1-766AA9D21BD6}"/>
              </a:ext>
            </a:extLst>
          </p:cNvPr>
          <p:cNvSpPr txBox="1"/>
          <p:nvPr/>
        </p:nvSpPr>
        <p:spPr>
          <a:xfrm>
            <a:off x="641331" y="2313263"/>
            <a:ext cx="2525050" cy="286232"/>
          </a:xfrm>
          <a:prstGeom prst="rect">
            <a:avLst/>
          </a:prstGeom>
          <a:noFill/>
        </p:spPr>
        <p:txBody>
          <a:bodyPr wrap="none" rtlCol="0">
            <a:spAutoFit/>
          </a:bodyPr>
          <a:lstStyle/>
          <a:p>
            <a:pPr marL="139700" lvl="0" indent="0" algn="l" rtl="0">
              <a:lnSpc>
                <a:spcPct val="90000"/>
              </a:lnSpc>
              <a:spcBef>
                <a:spcPts val="0"/>
              </a:spcBef>
              <a:spcAft>
                <a:spcPts val="0"/>
              </a:spcAft>
              <a:buSzPts val="1400"/>
              <a:buNone/>
            </a:pPr>
            <a:r>
              <a:rPr lang="de-DE" sz="1400" dirty="0">
                <a:latin typeface="Arial"/>
                <a:ea typeface="Arial"/>
                <a:cs typeface="Arial"/>
                <a:sym typeface="Arial"/>
              </a:rPr>
              <a:t>Fix </a:t>
            </a:r>
            <a:r>
              <a:rPr lang="de-DE" sz="1400" dirty="0" err="1">
                <a:latin typeface="Arial"/>
                <a:ea typeface="Arial"/>
                <a:cs typeface="Arial"/>
                <a:sym typeface="Arial"/>
              </a:rPr>
              <a:t>bugs</a:t>
            </a:r>
            <a:r>
              <a:rPr lang="de-DE" sz="1400" dirty="0">
                <a:latin typeface="Arial"/>
                <a:ea typeface="Arial"/>
                <a:cs typeface="Arial"/>
                <a:sym typeface="Arial"/>
              </a:rPr>
              <a:t> </a:t>
            </a:r>
            <a:r>
              <a:rPr lang="de-DE" sz="1400" dirty="0" err="1">
                <a:latin typeface="Arial"/>
                <a:ea typeface="Arial"/>
                <a:cs typeface="Arial"/>
                <a:sym typeface="Arial"/>
              </a:rPr>
              <a:t>with</a:t>
            </a:r>
            <a:r>
              <a:rPr lang="de-DE" sz="1400" dirty="0">
                <a:latin typeface="Arial"/>
                <a:ea typeface="Arial"/>
                <a:cs typeface="Arial"/>
                <a:sym typeface="Arial"/>
              </a:rPr>
              <a:t> Google </a:t>
            </a:r>
            <a:r>
              <a:rPr lang="de-DE" sz="1400" dirty="0" err="1">
                <a:latin typeface="Arial"/>
                <a:ea typeface="Arial"/>
                <a:cs typeface="Arial"/>
                <a:sym typeface="Arial"/>
              </a:rPr>
              <a:t>colab</a:t>
            </a:r>
            <a:r>
              <a:rPr lang="de-DE" sz="1400" dirty="0">
                <a:latin typeface="Arial"/>
                <a:ea typeface="Arial"/>
                <a:cs typeface="Arial"/>
                <a:sym typeface="Arial"/>
              </a:rPr>
              <a:t> </a:t>
            </a:r>
          </a:p>
        </p:txBody>
      </p:sp>
    </p:spTree>
  </p:cSld>
  <p:clrMapOvr>
    <a:masterClrMapping/>
  </p:clrMapOvr>
  <mc:AlternateContent xmlns:mc="http://schemas.openxmlformats.org/markup-compatibility/2006" xmlns:p14="http://schemas.microsoft.com/office/powerpoint/2010/main">
    <mc:Choice Requires="p14">
      <p:transition spd="slow" p14:dur="2000" advTm="48551"/>
    </mc:Choice>
    <mc:Fallback xmlns="">
      <p:transition spd="slow" advTm="48551"/>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88.4"/>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911</Words>
  <Application>Microsoft Office PowerPoint</Application>
  <PresentationFormat>Bildschirmpräsentation (16:9)</PresentationFormat>
  <Paragraphs>92</Paragraphs>
  <Slides>9</Slides>
  <Notes>9</Notes>
  <HiddenSlides>0</HiddenSlides>
  <MMClips>1</MMClips>
  <ScaleCrop>false</ScaleCrop>
  <HeadingPairs>
    <vt:vector size="6" baseType="variant">
      <vt:variant>
        <vt:lpstr>Verwendete Schriftarten</vt:lpstr>
      </vt:variant>
      <vt:variant>
        <vt:i4>2</vt:i4>
      </vt:variant>
      <vt:variant>
        <vt:lpstr>Design</vt:lpstr>
      </vt:variant>
      <vt:variant>
        <vt:i4>3</vt:i4>
      </vt:variant>
      <vt:variant>
        <vt:lpstr>Folientitel</vt:lpstr>
      </vt:variant>
      <vt:variant>
        <vt:i4>9</vt:i4>
      </vt:variant>
    </vt:vector>
  </HeadingPairs>
  <TitlesOfParts>
    <vt:vector size="14" baseType="lpstr">
      <vt:lpstr>Arial</vt:lpstr>
      <vt:lpstr>Calibri</vt:lpstr>
      <vt:lpstr>Simple Light</vt:lpstr>
      <vt:lpstr>Office</vt:lpstr>
      <vt:lpstr>1_Office</vt:lpstr>
      <vt:lpstr>An Application of Large Language Models and Generative Agents to Compare Quality and Quantity Learning Processes and Performance</vt:lpstr>
      <vt:lpstr>AGENDA</vt:lpstr>
      <vt:lpstr>RECAP: PROBLEM STATEMENT</vt:lpstr>
      <vt:lpstr>RECAP: USE CASE</vt:lpstr>
      <vt:lpstr>Progress</vt:lpstr>
      <vt:lpstr>DEMONSTRATION</vt:lpstr>
      <vt:lpstr>FURTHER DECISIONS</vt:lpstr>
      <vt:lpstr>ROADMAP</vt:lpstr>
      <vt:lpstr>ROADMAP -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Application of Large Language Models and Generative Agents to Compare Quality and Quantity Learning Processes and Performance</dc:title>
  <cp:lastModifiedBy>TU-Pseudonym 7002767985050284</cp:lastModifiedBy>
  <cp:revision>22</cp:revision>
  <dcterms:modified xsi:type="dcterms:W3CDTF">2024-02-27T14:27:51Z</dcterms:modified>
</cp:coreProperties>
</file>